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0D0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D0CA"/>
          </a:solidFill>
        </a:fill>
      </a:tcStyle>
    </a:wholeTbl>
    <a:band2H>
      <a:tcTxStyle b="def" i="def"/>
      <a:tcStyle>
        <a:tcBdr/>
        <a:fill>
          <a:solidFill>
            <a:srgbClr val="FBE9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DF"/>
          </a:solidFill>
        </a:fill>
      </a:tcStyle>
    </a:wholeTbl>
    <a:band2H>
      <a:tcTxStyle b="def" i="def"/>
      <a:tcStyle>
        <a:tcBdr/>
        <a:fill>
          <a:solidFill>
            <a:srgbClr val="FFF3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hape 26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20" name="Texte niveau 1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07;p37" descr="Google Shape;107;p37"/>
          <p:cNvPicPr>
            <a:picLocks noChangeAspect="1"/>
          </p:cNvPicPr>
          <p:nvPr/>
        </p:nvPicPr>
        <p:blipFill>
          <a:blip r:embed="rId2">
            <a:extLst/>
          </a:blip>
          <a:srcRect l="0" t="21799" r="0" b="23589"/>
          <a:stretch>
            <a:fillRect/>
          </a:stretch>
        </p:blipFill>
        <p:spPr>
          <a:xfrm>
            <a:off x="0" y="487825"/>
            <a:ext cx="9144000" cy="4655676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Google Shape;108;p37"/>
          <p:cNvSpPr/>
          <p:nvPr/>
        </p:nvSpPr>
        <p:spPr>
          <a:xfrm>
            <a:off x="0" y="-2"/>
            <a:ext cx="9144000" cy="4878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157" name="Google Shape;109;p37"/>
          <p:cNvGrpSpPr/>
          <p:nvPr/>
        </p:nvGrpSpPr>
        <p:grpSpPr>
          <a:xfrm>
            <a:off x="830383" y="1191247"/>
            <a:ext cx="745782" cy="45843"/>
            <a:chOff x="-1" y="0"/>
            <a:chExt cx="745780" cy="45841"/>
          </a:xfrm>
        </p:grpSpPr>
        <p:sp>
          <p:nvSpPr>
            <p:cNvPr id="155" name="Google Shape;110;p37"/>
            <p:cNvSpPr/>
            <p:nvPr/>
          </p:nvSpPr>
          <p:spPr>
            <a:xfrm rot="16200000">
              <a:off x="536423" y="-163516"/>
              <a:ext cx="45842" cy="3728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" name="Google Shape;111;p37"/>
            <p:cNvSpPr/>
            <p:nvPr/>
          </p:nvSpPr>
          <p:spPr>
            <a:xfrm rot="16200000">
              <a:off x="165089" y="-165091"/>
              <a:ext cx="45842" cy="376023"/>
            </a:xfrm>
            <a:prstGeom prst="rect">
              <a:avLst/>
            </a:prstGeom>
            <a:solidFill>
              <a:srgbClr val="1A998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158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59" name="Texte niveau 1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60" name="Google Shape;115;p37"/>
          <p:cNvSpPr/>
          <p:nvPr/>
        </p:nvSpPr>
        <p:spPr>
          <a:xfrm>
            <a:off x="8280450" y="0"/>
            <a:ext cx="863405" cy="45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61" name="Google Shape;116;p37"/>
          <p:cNvSpPr/>
          <p:nvPr/>
        </p:nvSpPr>
        <p:spPr>
          <a:xfrm>
            <a:off x="8598816" y="216348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2" name="Google Shape;117;p37"/>
          <p:cNvSpPr/>
          <p:nvPr/>
        </p:nvSpPr>
        <p:spPr>
          <a:xfrm>
            <a:off x="8598816" y="250137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3" name="Google Shape;118;p37"/>
          <p:cNvSpPr/>
          <p:nvPr/>
        </p:nvSpPr>
        <p:spPr>
          <a:xfrm>
            <a:off x="8598816" y="283922"/>
            <a:ext cx="216305" cy="9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1A998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20;p38"/>
          <p:cNvGrpSpPr/>
          <p:nvPr/>
        </p:nvGrpSpPr>
        <p:grpSpPr>
          <a:xfrm>
            <a:off x="830383" y="1191247"/>
            <a:ext cx="745782" cy="45843"/>
            <a:chOff x="-1" y="0"/>
            <a:chExt cx="745780" cy="45841"/>
          </a:xfrm>
        </p:grpSpPr>
        <p:sp>
          <p:nvSpPr>
            <p:cNvPr id="171" name="Google Shape;121;p38"/>
            <p:cNvSpPr/>
            <p:nvPr/>
          </p:nvSpPr>
          <p:spPr>
            <a:xfrm rot="16200000">
              <a:off x="536423" y="-163516"/>
              <a:ext cx="45842" cy="3728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" name="Google Shape;122;p38"/>
            <p:cNvSpPr/>
            <p:nvPr/>
          </p:nvSpPr>
          <p:spPr>
            <a:xfrm rot="16200000">
              <a:off x="165089" y="-165091"/>
              <a:ext cx="45842" cy="3760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174" name="Texte du titre"/>
          <p:cNvSpPr txBox="1"/>
          <p:nvPr>
            <p:ph type="title"/>
          </p:nvPr>
        </p:nvSpPr>
        <p:spPr>
          <a:xfrm>
            <a:off x="729450" y="1322449"/>
            <a:ext cx="7688400" cy="1518608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75" name="Google Shape;125;p38"/>
          <p:cNvSpPr/>
          <p:nvPr/>
        </p:nvSpPr>
        <p:spPr>
          <a:xfrm>
            <a:off x="8280450" y="0"/>
            <a:ext cx="863405" cy="454200"/>
          </a:xfrm>
          <a:prstGeom prst="rect">
            <a:avLst/>
          </a:prstGeom>
          <a:solidFill>
            <a:srgbClr val="1A998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76" name="Google Shape;126;p38"/>
          <p:cNvSpPr/>
          <p:nvPr/>
        </p:nvSpPr>
        <p:spPr>
          <a:xfrm>
            <a:off x="8598816" y="216348"/>
            <a:ext cx="216305" cy="7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7" name="Google Shape;127;p38"/>
          <p:cNvSpPr/>
          <p:nvPr/>
        </p:nvSpPr>
        <p:spPr>
          <a:xfrm>
            <a:off x="8598816" y="250137"/>
            <a:ext cx="216305" cy="7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8" name="Google Shape;128;p38"/>
          <p:cNvSpPr/>
          <p:nvPr/>
        </p:nvSpPr>
        <p:spPr>
          <a:xfrm>
            <a:off x="8598816" y="283922"/>
            <a:ext cx="216305" cy="9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_1_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30;p39" descr="Google Shape;130;p39"/>
          <p:cNvPicPr>
            <a:picLocks noChangeAspect="1"/>
          </p:cNvPicPr>
          <p:nvPr/>
        </p:nvPicPr>
        <p:blipFill>
          <a:blip r:embed="rId2">
            <a:extLst/>
          </a:blip>
          <a:srcRect l="0" t="11970" r="0" b="11966"/>
          <a:stretch>
            <a:fillRect/>
          </a:stretch>
        </p:blipFill>
        <p:spPr>
          <a:xfrm>
            <a:off x="0" y="487823"/>
            <a:ext cx="9144000" cy="4655678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Google Shape;131;p39"/>
          <p:cNvSpPr/>
          <p:nvPr/>
        </p:nvSpPr>
        <p:spPr>
          <a:xfrm>
            <a:off x="0" y="-2"/>
            <a:ext cx="9144000" cy="487804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88" name="Google Shape;133;p39"/>
          <p:cNvSpPr/>
          <p:nvPr/>
        </p:nvSpPr>
        <p:spPr>
          <a:xfrm>
            <a:off x="8280450" y="0"/>
            <a:ext cx="863405" cy="454200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89" name="Google Shape;134;p39"/>
          <p:cNvSpPr/>
          <p:nvPr/>
        </p:nvSpPr>
        <p:spPr>
          <a:xfrm>
            <a:off x="8598816" y="216348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0" name="Google Shape;135;p39"/>
          <p:cNvSpPr/>
          <p:nvPr/>
        </p:nvSpPr>
        <p:spPr>
          <a:xfrm>
            <a:off x="8598816" y="250137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1" name="Google Shape;136;p39"/>
          <p:cNvSpPr/>
          <p:nvPr/>
        </p:nvSpPr>
        <p:spPr>
          <a:xfrm>
            <a:off x="8598816" y="283922"/>
            <a:ext cx="216305" cy="9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2" name="Texte du titre"/>
          <p:cNvSpPr txBox="1"/>
          <p:nvPr>
            <p:ph type="title"/>
          </p:nvPr>
        </p:nvSpPr>
        <p:spPr>
          <a:xfrm>
            <a:off x="729450" y="2056375"/>
            <a:ext cx="5887500" cy="151860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9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139;p40"/>
          <p:cNvGrpSpPr/>
          <p:nvPr/>
        </p:nvGrpSpPr>
        <p:grpSpPr>
          <a:xfrm>
            <a:off x="830383" y="4169121"/>
            <a:ext cx="745782" cy="45842"/>
            <a:chOff x="-1" y="0"/>
            <a:chExt cx="745781" cy="45841"/>
          </a:xfrm>
        </p:grpSpPr>
        <p:sp>
          <p:nvSpPr>
            <p:cNvPr id="200" name="Google Shape;140;p40"/>
            <p:cNvSpPr/>
            <p:nvPr/>
          </p:nvSpPr>
          <p:spPr>
            <a:xfrm rot="16200000">
              <a:off x="536423" y="-163517"/>
              <a:ext cx="45841" cy="3728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" name="Google Shape;141;p40"/>
            <p:cNvSpPr/>
            <p:nvPr/>
          </p:nvSpPr>
          <p:spPr>
            <a:xfrm rot="16200000">
              <a:off x="165089" y="-165091"/>
              <a:ext cx="45841" cy="3760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03" name="Texte du titre"/>
          <p:cNvSpPr txBox="1"/>
          <p:nvPr>
            <p:ph type="title"/>
          </p:nvPr>
        </p:nvSpPr>
        <p:spPr>
          <a:xfrm>
            <a:off x="729450" y="864298"/>
            <a:ext cx="7021201" cy="2985002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04" name="Google Shape;144;p40"/>
          <p:cNvSpPr/>
          <p:nvPr/>
        </p:nvSpPr>
        <p:spPr>
          <a:xfrm>
            <a:off x="8280450" y="0"/>
            <a:ext cx="863405" cy="4542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05" name="Google Shape;145;p40"/>
          <p:cNvSpPr/>
          <p:nvPr/>
        </p:nvSpPr>
        <p:spPr>
          <a:xfrm>
            <a:off x="8598816" y="216348"/>
            <a:ext cx="216305" cy="7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6" name="Google Shape;146;p40"/>
          <p:cNvSpPr/>
          <p:nvPr/>
        </p:nvSpPr>
        <p:spPr>
          <a:xfrm>
            <a:off x="8598816" y="250137"/>
            <a:ext cx="216305" cy="7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7" name="Google Shape;147;p40"/>
          <p:cNvSpPr/>
          <p:nvPr/>
        </p:nvSpPr>
        <p:spPr>
          <a:xfrm>
            <a:off x="8598816" y="283922"/>
            <a:ext cx="216305" cy="9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44;p30"/>
          <p:cNvSpPr/>
          <p:nvPr/>
        </p:nvSpPr>
        <p:spPr>
          <a:xfrm>
            <a:off x="8280450" y="0"/>
            <a:ext cx="863405" cy="45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16" name="Google Shape;45;p30"/>
          <p:cNvSpPr/>
          <p:nvPr/>
        </p:nvSpPr>
        <p:spPr>
          <a:xfrm>
            <a:off x="8598816" y="216348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7" name="Google Shape;46;p30"/>
          <p:cNvSpPr/>
          <p:nvPr/>
        </p:nvSpPr>
        <p:spPr>
          <a:xfrm>
            <a:off x="8598816" y="250137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8" name="Google Shape;47;p30"/>
          <p:cNvSpPr/>
          <p:nvPr/>
        </p:nvSpPr>
        <p:spPr>
          <a:xfrm>
            <a:off x="8598816" y="283922"/>
            <a:ext cx="216305" cy="9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9" name="Texte niveau 1…"/>
          <p:cNvSpPr txBox="1"/>
          <p:nvPr>
            <p:ph type="body" sz="quarter" idx="1"/>
          </p:nvPr>
        </p:nvSpPr>
        <p:spPr>
          <a:xfrm>
            <a:off x="724949" y="4372550"/>
            <a:ext cx="7697401" cy="460507"/>
          </a:xfrm>
          <a:prstGeom prst="rect">
            <a:avLst/>
          </a:prstGeom>
        </p:spPr>
        <p:txBody>
          <a:bodyPr anchor="ctr"/>
          <a:lstStyle>
            <a:lvl1pPr indent="228600">
              <a:defRPr sz="1300"/>
            </a:lvl1pPr>
            <a:lvl2pPr marL="2111661" indent="-352711">
              <a:buSzPts val="1300"/>
              <a:buChar char="○"/>
              <a:defRPr sz="1300"/>
            </a:lvl2pPr>
            <a:lvl3pPr marL="2568861" indent="-352711">
              <a:buSzPts val="1300"/>
              <a:buChar char="■"/>
              <a:defRPr sz="1300"/>
            </a:lvl3pPr>
            <a:lvl4pPr marL="3026061" indent="-352711">
              <a:buSzPts val="1300"/>
              <a:buChar char="●"/>
              <a:defRPr sz="1300"/>
            </a:lvl4pPr>
            <a:lvl5pPr marL="3483261" indent="-352711">
              <a:buSzPts val="1300"/>
              <a:buChar char="○"/>
              <a:defRPr sz="13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1A998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156;p42"/>
          <p:cNvGrpSpPr/>
          <p:nvPr/>
        </p:nvGrpSpPr>
        <p:grpSpPr>
          <a:xfrm>
            <a:off x="830383" y="4169121"/>
            <a:ext cx="745782" cy="45842"/>
            <a:chOff x="-1" y="0"/>
            <a:chExt cx="745781" cy="45841"/>
          </a:xfrm>
        </p:grpSpPr>
        <p:sp>
          <p:nvSpPr>
            <p:cNvPr id="227" name="Google Shape;157;p42"/>
            <p:cNvSpPr/>
            <p:nvPr/>
          </p:nvSpPr>
          <p:spPr>
            <a:xfrm rot="16200000">
              <a:off x="536423" y="-163517"/>
              <a:ext cx="45841" cy="3728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" name="Google Shape;158;p42"/>
            <p:cNvSpPr/>
            <p:nvPr/>
          </p:nvSpPr>
          <p:spPr>
            <a:xfrm rot="16200000">
              <a:off x="165089" y="-165091"/>
              <a:ext cx="45841" cy="3760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30" name="xx%"/>
          <p:cNvSpPr txBox="1"/>
          <p:nvPr>
            <p:ph type="title" hasCustomPrompt="1"/>
          </p:nvPr>
        </p:nvSpPr>
        <p:spPr>
          <a:xfrm>
            <a:off x="729450" y="733950"/>
            <a:ext cx="7688400" cy="1244701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31" name="Texte niveau 1…"/>
          <p:cNvSpPr txBox="1"/>
          <p:nvPr>
            <p:ph type="body" sz="half" idx="1"/>
          </p:nvPr>
        </p:nvSpPr>
        <p:spPr>
          <a:xfrm>
            <a:off x="729450" y="2272888"/>
            <a:ext cx="7688400" cy="1580402"/>
          </a:xfrm>
          <a:prstGeom prst="rect">
            <a:avLst/>
          </a:prstGeom>
        </p:spPr>
        <p:txBody>
          <a:bodyPr/>
          <a:lstStyle>
            <a:lvl1pPr marL="457200" indent="-311150">
              <a:lnSpc>
                <a:spcPct val="115000"/>
              </a:lnSpc>
              <a:buClr>
                <a:srgbClr val="FFFFFF"/>
              </a:buClr>
              <a:buSzPts val="1300"/>
              <a:buFont typeface="Helvetica"/>
              <a:buChar char="●"/>
              <a:defRPr sz="1300">
                <a:solidFill>
                  <a:srgbClr val="FFFFFF"/>
                </a:solidFill>
              </a:defRPr>
            </a:lvl1pPr>
            <a:lvl2pPr marL="968661" indent="-352711">
              <a:lnSpc>
                <a:spcPct val="115000"/>
              </a:lnSpc>
              <a:buClr>
                <a:srgbClr val="FFFFFF"/>
              </a:buClr>
              <a:buSzPts val="1300"/>
              <a:buFont typeface="Helvetica"/>
              <a:buChar char="○"/>
              <a:defRPr sz="1300">
                <a:solidFill>
                  <a:srgbClr val="FFFFFF"/>
                </a:solidFill>
              </a:defRPr>
            </a:lvl2pPr>
            <a:lvl3pPr marL="1425861" indent="-352711">
              <a:lnSpc>
                <a:spcPct val="115000"/>
              </a:lnSpc>
              <a:buClr>
                <a:srgbClr val="FFFFFF"/>
              </a:buClr>
              <a:buSzPts val="1300"/>
              <a:buFont typeface="Helvetica"/>
              <a:buChar char="■"/>
              <a:defRPr sz="1300">
                <a:solidFill>
                  <a:srgbClr val="FFFFFF"/>
                </a:solidFill>
              </a:defRPr>
            </a:lvl3pPr>
            <a:lvl4pPr marL="1883061" indent="-352711">
              <a:lnSpc>
                <a:spcPct val="115000"/>
              </a:lnSpc>
              <a:buClr>
                <a:srgbClr val="FFFFFF"/>
              </a:buClr>
              <a:buSzPts val="1300"/>
              <a:buFont typeface="Helvetica"/>
              <a:buChar char="●"/>
              <a:defRPr sz="1300">
                <a:solidFill>
                  <a:srgbClr val="FFFFFF"/>
                </a:solidFill>
              </a:defRPr>
            </a:lvl4pPr>
            <a:lvl5pPr marL="2340261" indent="-352711">
              <a:lnSpc>
                <a:spcPct val="115000"/>
              </a:lnSpc>
              <a:buClr>
                <a:srgbClr val="FFFFFF"/>
              </a:buClr>
              <a:buSzPts val="1300"/>
              <a:buFont typeface="Helvetica"/>
              <a:buChar char="○"/>
              <a:defRPr sz="13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2" name="Google Shape;162;p42"/>
          <p:cNvSpPr/>
          <p:nvPr/>
        </p:nvSpPr>
        <p:spPr>
          <a:xfrm>
            <a:off x="8280450" y="0"/>
            <a:ext cx="863405" cy="454200"/>
          </a:xfrm>
          <a:prstGeom prst="rect">
            <a:avLst/>
          </a:prstGeom>
          <a:solidFill>
            <a:srgbClr val="1A998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33" name="Google Shape;163;p42"/>
          <p:cNvSpPr/>
          <p:nvPr/>
        </p:nvSpPr>
        <p:spPr>
          <a:xfrm>
            <a:off x="8598816" y="216348"/>
            <a:ext cx="216305" cy="7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4" name="Google Shape;164;p42"/>
          <p:cNvSpPr/>
          <p:nvPr/>
        </p:nvSpPr>
        <p:spPr>
          <a:xfrm>
            <a:off x="8598816" y="250137"/>
            <a:ext cx="216305" cy="7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5" name="Google Shape;165;p42"/>
          <p:cNvSpPr/>
          <p:nvPr/>
        </p:nvSpPr>
        <p:spPr>
          <a:xfrm>
            <a:off x="8598816" y="283922"/>
            <a:ext cx="216305" cy="9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bg>
      <p:bgPr>
        <a:solidFill>
          <a:srgbClr val="1A998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e du titre"/>
          <p:cNvSpPr txBox="1"/>
          <p:nvPr>
            <p:ph type="title"/>
          </p:nvPr>
        </p:nvSpPr>
        <p:spPr>
          <a:xfrm>
            <a:off x="1308149" y="1318650"/>
            <a:ext cx="7110002" cy="535207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44" name="Google Shape;169;p43"/>
          <p:cNvSpPr txBox="1"/>
          <p:nvPr/>
        </p:nvSpPr>
        <p:spPr>
          <a:xfrm>
            <a:off x="226549" y="103571"/>
            <a:ext cx="998102" cy="271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 anchor="ctr">
            <a:spAutoFit/>
          </a:bodyPr>
          <a:lstStyle>
            <a:lvl1pPr>
              <a:defRPr sz="6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Confidentiel</a:t>
            </a:r>
          </a:p>
        </p:txBody>
      </p:sp>
      <p:sp>
        <p:nvSpPr>
          <p:cNvPr id="245" name="Google Shape;170;p43"/>
          <p:cNvSpPr txBox="1"/>
          <p:nvPr/>
        </p:nvSpPr>
        <p:spPr>
          <a:xfrm>
            <a:off x="1296766" y="103571"/>
            <a:ext cx="2100603" cy="271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 anchor="ctr">
            <a:spAutoFit/>
          </a:bodyPr>
          <a:lstStyle/>
          <a:p>
            <a:pPr>
              <a:defRPr sz="600">
                <a:latin typeface="Raleway"/>
                <a:ea typeface="Raleway"/>
                <a:cs typeface="Raleway"/>
                <a:sym typeface="Raleway"/>
              </a:defRPr>
            </a:pPr>
            <a:r>
              <a:t>Personnalisé pour </a:t>
            </a:r>
            <a:r>
              <a:rPr b="1"/>
              <a:t>Nom de l'entreprise</a:t>
            </a:r>
          </a:p>
        </p:txBody>
      </p:sp>
      <p:sp>
        <p:nvSpPr>
          <p:cNvPr id="246" name="Google Shape;171;p43"/>
          <p:cNvSpPr txBox="1"/>
          <p:nvPr/>
        </p:nvSpPr>
        <p:spPr>
          <a:xfrm>
            <a:off x="8213935" y="103571"/>
            <a:ext cx="705907" cy="271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 anchor="ctr">
            <a:spAutoFit/>
          </a:bodyPr>
          <a:lstStyle>
            <a:lvl1pPr algn="r">
              <a:defRPr sz="6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Version 1.0</a:t>
            </a:r>
          </a:p>
        </p:txBody>
      </p:sp>
      <p:sp>
        <p:nvSpPr>
          <p:cNvPr id="24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_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2;p32"/>
          <p:cNvSpPr/>
          <p:nvPr/>
        </p:nvSpPr>
        <p:spPr>
          <a:xfrm>
            <a:off x="0" y="-2"/>
            <a:ext cx="9144000" cy="487804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55" name="Google Shape;24;p32"/>
          <p:cNvSpPr/>
          <p:nvPr/>
        </p:nvSpPr>
        <p:spPr>
          <a:xfrm>
            <a:off x="8280450" y="0"/>
            <a:ext cx="863405" cy="454200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56" name="Google Shape;25;p32"/>
          <p:cNvSpPr/>
          <p:nvPr/>
        </p:nvSpPr>
        <p:spPr>
          <a:xfrm>
            <a:off x="8598816" y="216348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57" name="Google Shape;26;p32"/>
          <p:cNvSpPr/>
          <p:nvPr/>
        </p:nvSpPr>
        <p:spPr>
          <a:xfrm>
            <a:off x="8598816" y="250137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58" name="Google Shape;27;p32"/>
          <p:cNvSpPr/>
          <p:nvPr/>
        </p:nvSpPr>
        <p:spPr>
          <a:xfrm>
            <a:off x="8598816" y="283920"/>
            <a:ext cx="216305" cy="1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59" name="Texte niveau 1…"/>
          <p:cNvSpPr txBox="1"/>
          <p:nvPr>
            <p:ph type="body" sz="quarter" idx="1"/>
          </p:nvPr>
        </p:nvSpPr>
        <p:spPr>
          <a:xfrm>
            <a:off x="729450" y="1068649"/>
            <a:ext cx="7688700" cy="1034402"/>
          </a:xfrm>
          <a:prstGeom prst="rect">
            <a:avLst/>
          </a:prstGeom>
        </p:spPr>
        <p:txBody>
          <a:bodyPr/>
          <a:lstStyle>
            <a:lvl1pPr marL="816218" indent="-670168">
              <a:buClr>
                <a:schemeClr val="accent1"/>
              </a:buClr>
              <a:buSzPts val="2800"/>
              <a:buFont typeface="Helvetica"/>
              <a:buChar char="●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1375635" indent="-759684">
              <a:buClr>
                <a:schemeClr val="accent1"/>
              </a:buClr>
              <a:buSzPts val="2800"/>
              <a:buFont typeface="Helvetica"/>
              <a:buChar char="○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832835" indent="-759685">
              <a:buClr>
                <a:schemeClr val="accent1"/>
              </a:buClr>
              <a:buSzPts val="2800"/>
              <a:buFont typeface="Helvetica"/>
              <a:buChar char="■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2290035" indent="-759685">
              <a:buClr>
                <a:schemeClr val="accent1"/>
              </a:buClr>
              <a:buSzPts val="2800"/>
              <a:buFont typeface="Helvetica"/>
              <a:buChar char="●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747235" indent="-759685">
              <a:buClr>
                <a:schemeClr val="accent1"/>
              </a:buClr>
              <a:buSzPts val="2800"/>
              <a:buFont typeface="Helvetica"/>
              <a:buChar char="○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60" name="Numéro de diapositive"/>
          <p:cNvSpPr txBox="1"/>
          <p:nvPr>
            <p:ph type="sldNum" sz="quarter" idx="2"/>
          </p:nvPr>
        </p:nvSpPr>
        <p:spPr>
          <a:xfrm>
            <a:off x="8748201" y="4779030"/>
            <a:ext cx="336805" cy="33524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_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2;p32"/>
          <p:cNvSpPr/>
          <p:nvPr/>
        </p:nvSpPr>
        <p:spPr>
          <a:xfrm>
            <a:off x="0" y="-2"/>
            <a:ext cx="9144000" cy="487804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" name="Google Shape;24;p32"/>
          <p:cNvSpPr/>
          <p:nvPr/>
        </p:nvSpPr>
        <p:spPr>
          <a:xfrm>
            <a:off x="8280450" y="0"/>
            <a:ext cx="863405" cy="454200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0" name="Google Shape;25;p32"/>
          <p:cNvSpPr/>
          <p:nvPr/>
        </p:nvSpPr>
        <p:spPr>
          <a:xfrm>
            <a:off x="8598816" y="216348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1" name="Google Shape;26;p32"/>
          <p:cNvSpPr/>
          <p:nvPr/>
        </p:nvSpPr>
        <p:spPr>
          <a:xfrm>
            <a:off x="8598816" y="250137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" name="Google Shape;27;p32"/>
          <p:cNvSpPr/>
          <p:nvPr/>
        </p:nvSpPr>
        <p:spPr>
          <a:xfrm>
            <a:off x="8598816" y="283922"/>
            <a:ext cx="216305" cy="9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3" name="Texte niveau 1…"/>
          <p:cNvSpPr txBox="1"/>
          <p:nvPr>
            <p:ph type="body" sz="quarter" idx="1"/>
          </p:nvPr>
        </p:nvSpPr>
        <p:spPr>
          <a:xfrm>
            <a:off x="729450" y="1068649"/>
            <a:ext cx="7688700" cy="1034402"/>
          </a:xfrm>
          <a:prstGeom prst="rect">
            <a:avLst/>
          </a:prstGeom>
        </p:spPr>
        <p:txBody>
          <a:bodyPr/>
          <a:lstStyle>
            <a:lvl1pPr marL="816218" indent="-670168">
              <a:buClr>
                <a:schemeClr val="accent1"/>
              </a:buClr>
              <a:buSzPts val="2800"/>
              <a:buFont typeface="Helvetica"/>
              <a:buChar char="●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1375635" indent="-759684">
              <a:buClr>
                <a:schemeClr val="accent1"/>
              </a:buClr>
              <a:buSzPts val="2800"/>
              <a:buFont typeface="Helvetica"/>
              <a:buChar char="○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832835" indent="-759685">
              <a:buClr>
                <a:schemeClr val="accent1"/>
              </a:buClr>
              <a:buSzPts val="2800"/>
              <a:buFont typeface="Helvetica"/>
              <a:buChar char="■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2290035" indent="-759685">
              <a:buClr>
                <a:schemeClr val="accent1"/>
              </a:buClr>
              <a:buSzPts val="2800"/>
              <a:buFont typeface="Helvetica"/>
              <a:buChar char="●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747235" indent="-759685">
              <a:buClr>
                <a:schemeClr val="accent1"/>
              </a:buClr>
              <a:buSzPts val="2800"/>
              <a:buFont typeface="Helvetica"/>
              <a:buChar char="○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30;p31"/>
          <p:cNvSpPr/>
          <p:nvPr/>
        </p:nvSpPr>
        <p:spPr>
          <a:xfrm>
            <a:off x="0" y="-2"/>
            <a:ext cx="9144000" cy="487804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44" name="Google Shape;31;p31"/>
          <p:cNvGrpSpPr/>
          <p:nvPr/>
        </p:nvGrpSpPr>
        <p:grpSpPr>
          <a:xfrm>
            <a:off x="830383" y="1191247"/>
            <a:ext cx="745782" cy="45843"/>
            <a:chOff x="-1" y="0"/>
            <a:chExt cx="745780" cy="45841"/>
          </a:xfrm>
        </p:grpSpPr>
        <p:sp>
          <p:nvSpPr>
            <p:cNvPr id="42" name="Google Shape;32;p31"/>
            <p:cNvSpPr/>
            <p:nvPr/>
          </p:nvSpPr>
          <p:spPr>
            <a:xfrm rot="16200000">
              <a:off x="536423" y="-163516"/>
              <a:ext cx="45842" cy="3728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" name="Google Shape;33;p31"/>
            <p:cNvSpPr/>
            <p:nvPr/>
          </p:nvSpPr>
          <p:spPr>
            <a:xfrm rot="16200000">
              <a:off x="165089" y="-165091"/>
              <a:ext cx="45842" cy="376023"/>
            </a:xfrm>
            <a:prstGeom prst="rect">
              <a:avLst/>
            </a:prstGeom>
            <a:solidFill>
              <a:srgbClr val="1A998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45" name="Texte du titre"/>
          <p:cNvSpPr txBox="1"/>
          <p:nvPr>
            <p:ph type="title"/>
          </p:nvPr>
        </p:nvSpPr>
        <p:spPr>
          <a:xfrm>
            <a:off x="729450" y="1318650"/>
            <a:ext cx="7688400" cy="535207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/>
            <a:r>
              <a:t>Texte du titre</a:t>
            </a:r>
          </a:p>
        </p:txBody>
      </p:sp>
      <p:sp>
        <p:nvSpPr>
          <p:cNvPr id="46" name="Texte niveau 1…"/>
          <p:cNvSpPr txBox="1"/>
          <p:nvPr>
            <p:ph type="body" sz="quarter" idx="1"/>
          </p:nvPr>
        </p:nvSpPr>
        <p:spPr>
          <a:xfrm>
            <a:off x="729325" y="2078875"/>
            <a:ext cx="3774300" cy="2261101"/>
          </a:xfrm>
          <a:prstGeom prst="rect">
            <a:avLst/>
          </a:prstGeom>
        </p:spPr>
        <p:txBody>
          <a:bodyPr/>
          <a:lstStyle>
            <a:lvl1pPr marL="816218" indent="-670168">
              <a:buClr>
                <a:schemeClr val="accent1"/>
              </a:buClr>
              <a:buSzPts val="2800"/>
              <a:buFont typeface="Helvetica"/>
              <a:buChar char="●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1375635" indent="-759684">
              <a:buClr>
                <a:schemeClr val="accent1"/>
              </a:buClr>
              <a:buSzPts val="2800"/>
              <a:buFont typeface="Helvetica"/>
              <a:buChar char="○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832835" indent="-759685">
              <a:buClr>
                <a:schemeClr val="accent1"/>
              </a:buClr>
              <a:buSzPts val="2800"/>
              <a:buFont typeface="Helvetica"/>
              <a:buChar char="■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2290035" indent="-759685">
              <a:buClr>
                <a:schemeClr val="accent1"/>
              </a:buClr>
              <a:buSzPts val="2800"/>
              <a:buFont typeface="Helvetica"/>
              <a:buChar char="●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747235" indent="-759685">
              <a:buClr>
                <a:schemeClr val="accent1"/>
              </a:buClr>
              <a:buSzPts val="2800"/>
              <a:buFont typeface="Helvetica"/>
              <a:buChar char="○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7" name="Google Shape;36;p31"/>
          <p:cNvSpPr txBox="1"/>
          <p:nvPr>
            <p:ph type="body" sz="quarter" idx="21"/>
          </p:nvPr>
        </p:nvSpPr>
        <p:spPr>
          <a:xfrm>
            <a:off x="4643604" y="2078875"/>
            <a:ext cx="3774300" cy="22611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" name="Google Shape;38;p31"/>
          <p:cNvSpPr/>
          <p:nvPr/>
        </p:nvSpPr>
        <p:spPr>
          <a:xfrm>
            <a:off x="8280450" y="0"/>
            <a:ext cx="863405" cy="454200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9" name="Google Shape;39;p31"/>
          <p:cNvSpPr/>
          <p:nvPr/>
        </p:nvSpPr>
        <p:spPr>
          <a:xfrm>
            <a:off x="8598816" y="216348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0" name="Google Shape;40;p31"/>
          <p:cNvSpPr/>
          <p:nvPr/>
        </p:nvSpPr>
        <p:spPr>
          <a:xfrm>
            <a:off x="8598816" y="250137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1" name="Google Shape;41;p31"/>
          <p:cNvSpPr/>
          <p:nvPr/>
        </p:nvSpPr>
        <p:spPr>
          <a:xfrm>
            <a:off x="8598816" y="283922"/>
            <a:ext cx="216305" cy="9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44;p30"/>
          <p:cNvSpPr/>
          <p:nvPr/>
        </p:nvSpPr>
        <p:spPr>
          <a:xfrm>
            <a:off x="8280450" y="0"/>
            <a:ext cx="863405" cy="45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0" name="Google Shape;45;p30"/>
          <p:cNvSpPr/>
          <p:nvPr/>
        </p:nvSpPr>
        <p:spPr>
          <a:xfrm>
            <a:off x="8598816" y="216348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1" name="Google Shape;46;p30"/>
          <p:cNvSpPr/>
          <p:nvPr/>
        </p:nvSpPr>
        <p:spPr>
          <a:xfrm>
            <a:off x="8598816" y="250137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2" name="Google Shape;47;p30"/>
          <p:cNvSpPr/>
          <p:nvPr/>
        </p:nvSpPr>
        <p:spPr>
          <a:xfrm>
            <a:off x="8598816" y="283922"/>
            <a:ext cx="216305" cy="9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49;p3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73" name="Google Shape;50;p33"/>
          <p:cNvGrpSpPr/>
          <p:nvPr/>
        </p:nvGrpSpPr>
        <p:grpSpPr>
          <a:xfrm>
            <a:off x="830383" y="1191247"/>
            <a:ext cx="745782" cy="45843"/>
            <a:chOff x="-1" y="0"/>
            <a:chExt cx="745780" cy="45841"/>
          </a:xfrm>
        </p:grpSpPr>
        <p:sp>
          <p:nvSpPr>
            <p:cNvPr id="71" name="Google Shape;51;p33"/>
            <p:cNvSpPr/>
            <p:nvPr/>
          </p:nvSpPr>
          <p:spPr>
            <a:xfrm rot="16200000">
              <a:off x="536423" y="-163516"/>
              <a:ext cx="45842" cy="3728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" name="Google Shape;52;p33"/>
            <p:cNvSpPr/>
            <p:nvPr/>
          </p:nvSpPr>
          <p:spPr>
            <a:xfrm rot="16200000">
              <a:off x="165089" y="-165091"/>
              <a:ext cx="45842" cy="376023"/>
            </a:xfrm>
            <a:prstGeom prst="rect">
              <a:avLst/>
            </a:prstGeom>
            <a:solidFill>
              <a:srgbClr val="1A998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74" name="Texte du titre"/>
          <p:cNvSpPr txBox="1"/>
          <p:nvPr>
            <p:ph type="title"/>
          </p:nvPr>
        </p:nvSpPr>
        <p:spPr>
          <a:xfrm>
            <a:off x="730000" y="1318650"/>
            <a:ext cx="3300901" cy="168720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/>
            <a:r>
              <a:t>Texte du titre</a:t>
            </a:r>
          </a:p>
        </p:txBody>
      </p:sp>
      <p:sp>
        <p:nvSpPr>
          <p:cNvPr id="75" name="Texte niveau 1…"/>
          <p:cNvSpPr txBox="1"/>
          <p:nvPr>
            <p:ph type="body" sz="quarter" idx="1"/>
          </p:nvPr>
        </p:nvSpPr>
        <p:spPr>
          <a:xfrm>
            <a:off x="724949" y="3161525"/>
            <a:ext cx="3300904" cy="759007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Google Shape;55;p33"/>
          <p:cNvSpPr txBox="1"/>
          <p:nvPr>
            <p:ph type="body" sz="half" idx="21"/>
          </p:nvPr>
        </p:nvSpPr>
        <p:spPr>
          <a:xfrm>
            <a:off x="5174224" y="1352623"/>
            <a:ext cx="3374400" cy="302550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" name="Google Shape;57;p33"/>
          <p:cNvSpPr/>
          <p:nvPr/>
        </p:nvSpPr>
        <p:spPr>
          <a:xfrm>
            <a:off x="8280450" y="0"/>
            <a:ext cx="863405" cy="45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78" name="Google Shape;58;p33"/>
          <p:cNvSpPr/>
          <p:nvPr/>
        </p:nvSpPr>
        <p:spPr>
          <a:xfrm>
            <a:off x="8598816" y="216348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9" name="Google Shape;59;p33"/>
          <p:cNvSpPr/>
          <p:nvPr/>
        </p:nvSpPr>
        <p:spPr>
          <a:xfrm>
            <a:off x="8598816" y="250137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0" name="Google Shape;60;p33"/>
          <p:cNvSpPr/>
          <p:nvPr/>
        </p:nvSpPr>
        <p:spPr>
          <a:xfrm>
            <a:off x="8598816" y="283922"/>
            <a:ext cx="216305" cy="9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62;p29"/>
          <p:cNvSpPr/>
          <p:nvPr/>
        </p:nvSpPr>
        <p:spPr>
          <a:xfrm>
            <a:off x="0" y="-2"/>
            <a:ext cx="9144000" cy="487804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91" name="Google Shape;63;p29"/>
          <p:cNvGrpSpPr/>
          <p:nvPr/>
        </p:nvGrpSpPr>
        <p:grpSpPr>
          <a:xfrm>
            <a:off x="830383" y="1191247"/>
            <a:ext cx="745782" cy="45843"/>
            <a:chOff x="-1" y="0"/>
            <a:chExt cx="745780" cy="45841"/>
          </a:xfrm>
        </p:grpSpPr>
        <p:sp>
          <p:nvSpPr>
            <p:cNvPr id="89" name="Google Shape;64;p29"/>
            <p:cNvSpPr/>
            <p:nvPr/>
          </p:nvSpPr>
          <p:spPr>
            <a:xfrm rot="16200000">
              <a:off x="536423" y="-163516"/>
              <a:ext cx="45842" cy="3728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" name="Google Shape;65;p29"/>
            <p:cNvSpPr/>
            <p:nvPr/>
          </p:nvSpPr>
          <p:spPr>
            <a:xfrm rot="16200000">
              <a:off x="165089" y="-165091"/>
              <a:ext cx="45842" cy="376023"/>
            </a:xfrm>
            <a:prstGeom prst="rect">
              <a:avLst/>
            </a:prstGeom>
            <a:solidFill>
              <a:srgbClr val="1A998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92" name="Texte du titre"/>
          <p:cNvSpPr txBox="1"/>
          <p:nvPr>
            <p:ph type="title"/>
          </p:nvPr>
        </p:nvSpPr>
        <p:spPr>
          <a:xfrm>
            <a:off x="730000" y="1318650"/>
            <a:ext cx="3300901" cy="1381507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/>
            <a:r>
              <a:t>Texte du titre</a:t>
            </a:r>
          </a:p>
        </p:txBody>
      </p:sp>
      <p:sp>
        <p:nvSpPr>
          <p:cNvPr id="93" name="Texte niveau 1…"/>
          <p:cNvSpPr txBox="1"/>
          <p:nvPr>
            <p:ph type="body" sz="quarter" idx="1"/>
          </p:nvPr>
        </p:nvSpPr>
        <p:spPr>
          <a:xfrm>
            <a:off x="721225" y="2781724"/>
            <a:ext cx="3300901" cy="1597503"/>
          </a:xfrm>
          <a:prstGeom prst="rect">
            <a:avLst/>
          </a:prstGeom>
        </p:spPr>
        <p:txBody>
          <a:bodyPr/>
          <a:lstStyle>
            <a:lvl1pPr marL="816218" indent="-670168">
              <a:buClr>
                <a:schemeClr val="accent1"/>
              </a:buClr>
              <a:buSzPts val="2800"/>
              <a:buFont typeface="Helvetica"/>
              <a:buChar char="●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1375635" indent="-759684">
              <a:buClr>
                <a:schemeClr val="accent1"/>
              </a:buClr>
              <a:buSzPts val="2800"/>
              <a:buFont typeface="Helvetica"/>
              <a:buChar char="○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832835" indent="-759685">
              <a:buClr>
                <a:schemeClr val="accent1"/>
              </a:buClr>
              <a:buSzPts val="2800"/>
              <a:buFont typeface="Helvetica"/>
              <a:buChar char="■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2290035" indent="-759685">
              <a:buClr>
                <a:schemeClr val="accent1"/>
              </a:buClr>
              <a:buSzPts val="2800"/>
              <a:buFont typeface="Helvetica"/>
              <a:buChar char="●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747235" indent="-759685">
              <a:buClr>
                <a:schemeClr val="accent1"/>
              </a:buClr>
              <a:buSzPts val="2800"/>
              <a:buFont typeface="Helvetica"/>
              <a:buChar char="○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4" name="Google Shape;69;p29"/>
          <p:cNvSpPr/>
          <p:nvPr/>
        </p:nvSpPr>
        <p:spPr>
          <a:xfrm>
            <a:off x="8280450" y="0"/>
            <a:ext cx="863405" cy="454200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5" name="Google Shape;70;p29"/>
          <p:cNvSpPr/>
          <p:nvPr/>
        </p:nvSpPr>
        <p:spPr>
          <a:xfrm>
            <a:off x="8598816" y="216348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6" name="Google Shape;71;p29"/>
          <p:cNvSpPr/>
          <p:nvPr/>
        </p:nvSpPr>
        <p:spPr>
          <a:xfrm>
            <a:off x="8598816" y="250137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" name="Google Shape;72;p29"/>
          <p:cNvSpPr/>
          <p:nvPr/>
        </p:nvSpPr>
        <p:spPr>
          <a:xfrm>
            <a:off x="8598816" y="283922"/>
            <a:ext cx="216305" cy="9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74;p34"/>
          <p:cNvSpPr/>
          <p:nvPr/>
        </p:nvSpPr>
        <p:spPr>
          <a:xfrm>
            <a:off x="0" y="-2"/>
            <a:ext cx="9144000" cy="487804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108" name="Google Shape;75;p34"/>
          <p:cNvGrpSpPr/>
          <p:nvPr/>
        </p:nvGrpSpPr>
        <p:grpSpPr>
          <a:xfrm>
            <a:off x="830383" y="1191247"/>
            <a:ext cx="745782" cy="45843"/>
            <a:chOff x="-1" y="0"/>
            <a:chExt cx="745780" cy="45841"/>
          </a:xfrm>
        </p:grpSpPr>
        <p:sp>
          <p:nvSpPr>
            <p:cNvPr id="106" name="Google Shape;76;p34"/>
            <p:cNvSpPr/>
            <p:nvPr/>
          </p:nvSpPr>
          <p:spPr>
            <a:xfrm rot="16200000">
              <a:off x="536423" y="-163516"/>
              <a:ext cx="45842" cy="3728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" name="Google Shape;77;p34"/>
            <p:cNvSpPr/>
            <p:nvPr/>
          </p:nvSpPr>
          <p:spPr>
            <a:xfrm rot="16200000">
              <a:off x="165089" y="-165091"/>
              <a:ext cx="45842" cy="376023"/>
            </a:xfrm>
            <a:prstGeom prst="rect">
              <a:avLst/>
            </a:prstGeom>
            <a:solidFill>
              <a:srgbClr val="1A998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109" name="Texte du titre"/>
          <p:cNvSpPr txBox="1"/>
          <p:nvPr>
            <p:ph type="title"/>
          </p:nvPr>
        </p:nvSpPr>
        <p:spPr>
          <a:xfrm>
            <a:off x="729450" y="1318650"/>
            <a:ext cx="7688700" cy="535207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/>
            <a:r>
              <a:t>Texte du titre</a:t>
            </a:r>
          </a:p>
        </p:txBody>
      </p:sp>
      <p:sp>
        <p:nvSpPr>
          <p:cNvPr id="110" name="Texte niveau 1…"/>
          <p:cNvSpPr txBox="1"/>
          <p:nvPr>
            <p:ph type="body" sz="half" idx="1"/>
          </p:nvPr>
        </p:nvSpPr>
        <p:spPr>
          <a:xfrm>
            <a:off x="729450" y="2078875"/>
            <a:ext cx="7688700" cy="2261101"/>
          </a:xfrm>
          <a:prstGeom prst="rect">
            <a:avLst/>
          </a:prstGeom>
        </p:spPr>
        <p:txBody>
          <a:bodyPr/>
          <a:lstStyle>
            <a:lvl1pPr marL="816218" indent="-670168">
              <a:buClr>
                <a:schemeClr val="accent1"/>
              </a:buClr>
              <a:buSzPts val="2800"/>
              <a:buFont typeface="Helvetica"/>
              <a:buChar char="●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1375635" indent="-759684">
              <a:buClr>
                <a:schemeClr val="accent1"/>
              </a:buClr>
              <a:buSzPts val="2800"/>
              <a:buFont typeface="Helvetica"/>
              <a:buChar char="○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832835" indent="-759685">
              <a:buClr>
                <a:schemeClr val="accent1"/>
              </a:buClr>
              <a:buSzPts val="2800"/>
              <a:buFont typeface="Helvetica"/>
              <a:buChar char="■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2290035" indent="-759685">
              <a:buClr>
                <a:schemeClr val="accent1"/>
              </a:buClr>
              <a:buSzPts val="2800"/>
              <a:buFont typeface="Helvetica"/>
              <a:buChar char="●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747235" indent="-759685">
              <a:buClr>
                <a:schemeClr val="accent1"/>
              </a:buClr>
              <a:buSzPts val="2800"/>
              <a:buFont typeface="Helvetica"/>
              <a:buChar char="○"/>
              <a:defRPr sz="28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1" name="Google Shape;81;p34"/>
          <p:cNvSpPr/>
          <p:nvPr/>
        </p:nvSpPr>
        <p:spPr>
          <a:xfrm>
            <a:off x="8280450" y="0"/>
            <a:ext cx="863405" cy="454200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12" name="Google Shape;82;p34"/>
          <p:cNvSpPr/>
          <p:nvPr/>
        </p:nvSpPr>
        <p:spPr>
          <a:xfrm>
            <a:off x="8598816" y="216348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3" name="Google Shape;83;p34"/>
          <p:cNvSpPr/>
          <p:nvPr/>
        </p:nvSpPr>
        <p:spPr>
          <a:xfrm>
            <a:off x="8598816" y="250137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4" name="Google Shape;84;p34"/>
          <p:cNvSpPr/>
          <p:nvPr/>
        </p:nvSpPr>
        <p:spPr>
          <a:xfrm>
            <a:off x="8598816" y="283922"/>
            <a:ext cx="216305" cy="9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2"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86;p35"/>
          <p:cNvGrpSpPr/>
          <p:nvPr/>
        </p:nvGrpSpPr>
        <p:grpSpPr>
          <a:xfrm>
            <a:off x="830383" y="1191247"/>
            <a:ext cx="745782" cy="45843"/>
            <a:chOff x="-1" y="0"/>
            <a:chExt cx="745780" cy="45841"/>
          </a:xfrm>
        </p:grpSpPr>
        <p:sp>
          <p:nvSpPr>
            <p:cNvPr id="122" name="Google Shape;87;p35"/>
            <p:cNvSpPr/>
            <p:nvPr/>
          </p:nvSpPr>
          <p:spPr>
            <a:xfrm rot="16200000">
              <a:off x="536423" y="-163516"/>
              <a:ext cx="45842" cy="3728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" name="Google Shape;88;p35"/>
            <p:cNvSpPr/>
            <p:nvPr/>
          </p:nvSpPr>
          <p:spPr>
            <a:xfrm rot="16200000">
              <a:off x="165089" y="-165091"/>
              <a:ext cx="45842" cy="376023"/>
            </a:xfrm>
            <a:prstGeom prst="rect">
              <a:avLst/>
            </a:prstGeom>
            <a:solidFill>
              <a:srgbClr val="1A998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125" name="Texte du titre"/>
          <p:cNvSpPr txBox="1"/>
          <p:nvPr>
            <p:ph type="title"/>
          </p:nvPr>
        </p:nvSpPr>
        <p:spPr>
          <a:xfrm>
            <a:off x="729450" y="1322449"/>
            <a:ext cx="7688400" cy="1518608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26" name="Google Shape;91;p35"/>
          <p:cNvSpPr/>
          <p:nvPr/>
        </p:nvSpPr>
        <p:spPr>
          <a:xfrm>
            <a:off x="8280450" y="0"/>
            <a:ext cx="863405" cy="4542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7" name="Google Shape;92;p35"/>
          <p:cNvSpPr/>
          <p:nvPr/>
        </p:nvSpPr>
        <p:spPr>
          <a:xfrm>
            <a:off x="8598816" y="216348"/>
            <a:ext cx="216305" cy="7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8" name="Google Shape;93;p35"/>
          <p:cNvSpPr/>
          <p:nvPr/>
        </p:nvSpPr>
        <p:spPr>
          <a:xfrm>
            <a:off x="8598816" y="250137"/>
            <a:ext cx="216305" cy="7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9" name="Google Shape;94;p35"/>
          <p:cNvSpPr/>
          <p:nvPr/>
        </p:nvSpPr>
        <p:spPr>
          <a:xfrm>
            <a:off x="8598816" y="283922"/>
            <a:ext cx="216305" cy="9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96;p36"/>
          <p:cNvSpPr/>
          <p:nvPr/>
        </p:nvSpPr>
        <p:spPr>
          <a:xfrm>
            <a:off x="0" y="-2"/>
            <a:ext cx="9144000" cy="487804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140" name="Google Shape;97;p36"/>
          <p:cNvGrpSpPr/>
          <p:nvPr/>
        </p:nvGrpSpPr>
        <p:grpSpPr>
          <a:xfrm>
            <a:off x="830383" y="1191247"/>
            <a:ext cx="745782" cy="45843"/>
            <a:chOff x="-1" y="0"/>
            <a:chExt cx="745780" cy="45841"/>
          </a:xfrm>
        </p:grpSpPr>
        <p:sp>
          <p:nvSpPr>
            <p:cNvPr id="138" name="Google Shape;98;p36"/>
            <p:cNvSpPr/>
            <p:nvPr/>
          </p:nvSpPr>
          <p:spPr>
            <a:xfrm rot="16200000">
              <a:off x="536423" y="-163516"/>
              <a:ext cx="45842" cy="3728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" name="Google Shape;99;p36"/>
            <p:cNvSpPr/>
            <p:nvPr/>
          </p:nvSpPr>
          <p:spPr>
            <a:xfrm rot="16200000">
              <a:off x="165089" y="-165091"/>
              <a:ext cx="45842" cy="376023"/>
            </a:xfrm>
            <a:prstGeom prst="rect">
              <a:avLst/>
            </a:prstGeom>
            <a:solidFill>
              <a:srgbClr val="1A998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141" name="Texte du titre"/>
          <p:cNvSpPr txBox="1"/>
          <p:nvPr>
            <p:ph type="title"/>
          </p:nvPr>
        </p:nvSpPr>
        <p:spPr>
          <a:xfrm>
            <a:off x="729450" y="1318650"/>
            <a:ext cx="7688400" cy="535207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/>
            <a:r>
              <a:t>Texte du titre</a:t>
            </a:r>
          </a:p>
        </p:txBody>
      </p:sp>
      <p:sp>
        <p:nvSpPr>
          <p:cNvPr id="142" name="Google Shape;102;p36"/>
          <p:cNvSpPr/>
          <p:nvPr/>
        </p:nvSpPr>
        <p:spPr>
          <a:xfrm>
            <a:off x="8280450" y="0"/>
            <a:ext cx="863405" cy="454200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43" name="Google Shape;103;p36"/>
          <p:cNvSpPr/>
          <p:nvPr/>
        </p:nvSpPr>
        <p:spPr>
          <a:xfrm>
            <a:off x="8598816" y="216348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44" name="Google Shape;104;p36"/>
          <p:cNvSpPr/>
          <p:nvPr/>
        </p:nvSpPr>
        <p:spPr>
          <a:xfrm>
            <a:off x="8598816" y="250137"/>
            <a:ext cx="216305" cy="7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45" name="Google Shape;105;p36"/>
          <p:cNvSpPr/>
          <p:nvPr/>
        </p:nvSpPr>
        <p:spPr>
          <a:xfrm>
            <a:off x="8598816" y="283922"/>
            <a:ext cx="216305" cy="9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4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E9ED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;p28" descr="Google Shape;10;p28"/>
          <p:cNvPicPr>
            <a:picLocks noChangeAspect="1"/>
          </p:cNvPicPr>
          <p:nvPr/>
        </p:nvPicPr>
        <p:blipFill>
          <a:blip r:embed="rId2">
            <a:extLst/>
          </a:blip>
          <a:srcRect l="0" t="21799" r="0" b="23589"/>
          <a:stretch>
            <a:fillRect/>
          </a:stretch>
        </p:blipFill>
        <p:spPr>
          <a:xfrm>
            <a:off x="0" y="487825"/>
            <a:ext cx="9144000" cy="465567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Google Shape;11;p28"/>
          <p:cNvSpPr/>
          <p:nvPr/>
        </p:nvSpPr>
        <p:spPr>
          <a:xfrm>
            <a:off x="0" y="-2"/>
            <a:ext cx="9144000" cy="4878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6" name="Google Shape;12;p28"/>
          <p:cNvGrpSpPr/>
          <p:nvPr/>
        </p:nvGrpSpPr>
        <p:grpSpPr>
          <a:xfrm>
            <a:off x="830383" y="1191247"/>
            <a:ext cx="745782" cy="45843"/>
            <a:chOff x="-1" y="0"/>
            <a:chExt cx="745780" cy="45841"/>
          </a:xfrm>
        </p:grpSpPr>
        <p:sp>
          <p:nvSpPr>
            <p:cNvPr id="4" name="Google Shape;13;p28"/>
            <p:cNvSpPr/>
            <p:nvPr/>
          </p:nvSpPr>
          <p:spPr>
            <a:xfrm rot="16200000">
              <a:off x="536423" y="-163516"/>
              <a:ext cx="45842" cy="3728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" name="Google Shape;14;p28"/>
            <p:cNvSpPr/>
            <p:nvPr/>
          </p:nvSpPr>
          <p:spPr>
            <a:xfrm rot="16200000">
              <a:off x="165089" y="-165091"/>
              <a:ext cx="45842" cy="376023"/>
            </a:xfrm>
            <a:prstGeom prst="rect">
              <a:avLst/>
            </a:prstGeom>
            <a:solidFill>
              <a:srgbClr val="1A998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7" name="Google Shape;18;p28"/>
          <p:cNvSpPr txBox="1"/>
          <p:nvPr/>
        </p:nvSpPr>
        <p:spPr>
          <a:xfrm>
            <a:off x="226549" y="103571"/>
            <a:ext cx="998102" cy="271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 anchor="ctr">
            <a:spAutoFit/>
          </a:bodyPr>
          <a:lstStyle>
            <a:lvl1pPr>
              <a:defRPr sz="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Confidentiel</a:t>
            </a:r>
          </a:p>
        </p:txBody>
      </p:sp>
      <p:sp>
        <p:nvSpPr>
          <p:cNvPr id="8" name="Google Shape;19;p28"/>
          <p:cNvSpPr txBox="1"/>
          <p:nvPr/>
        </p:nvSpPr>
        <p:spPr>
          <a:xfrm>
            <a:off x="1296766" y="103571"/>
            <a:ext cx="2100603" cy="271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 anchor="ctr">
            <a:spAutoFit/>
          </a:bodyPr>
          <a:lstStyle/>
          <a:p>
            <a:pPr>
              <a:defRPr sz="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Personnalisé pour </a:t>
            </a:r>
            <a:r>
              <a:rPr b="1"/>
              <a:t>Nom de l'entreprise</a:t>
            </a:r>
          </a:p>
        </p:txBody>
      </p:sp>
      <p:sp>
        <p:nvSpPr>
          <p:cNvPr id="9" name="Google Shape;20;p28"/>
          <p:cNvSpPr txBox="1"/>
          <p:nvPr/>
        </p:nvSpPr>
        <p:spPr>
          <a:xfrm>
            <a:off x="8213935" y="103571"/>
            <a:ext cx="705907" cy="271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 anchor="ctr">
            <a:spAutoFit/>
          </a:bodyPr>
          <a:lstStyle>
            <a:lvl1pPr algn="r">
              <a:defRPr sz="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Version 1.0</a:t>
            </a:r>
          </a:p>
        </p:txBody>
      </p:sp>
      <p:sp>
        <p:nvSpPr>
          <p:cNvPr id="10" name="Texte du titre"/>
          <p:cNvSpPr txBox="1"/>
          <p:nvPr>
            <p:ph type="title"/>
          </p:nvPr>
        </p:nvSpPr>
        <p:spPr>
          <a:xfrm>
            <a:off x="729450" y="1322449"/>
            <a:ext cx="7688100" cy="166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11" name="Texte niveau 1…"/>
          <p:cNvSpPr txBox="1"/>
          <p:nvPr>
            <p:ph type="body" idx="1"/>
          </p:nvPr>
        </p:nvSpPr>
        <p:spPr>
          <a:xfrm>
            <a:off x="729626" y="3172897"/>
            <a:ext cx="7688103" cy="54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" name="Numéro de diapositive"/>
          <p:cNvSpPr txBox="1"/>
          <p:nvPr>
            <p:ph type="sldNum" sz="quarter" idx="2"/>
          </p:nvPr>
        </p:nvSpPr>
        <p:spPr>
          <a:xfrm>
            <a:off x="8748202" y="4779030"/>
            <a:ext cx="336805" cy="335243"/>
          </a:xfrm>
          <a:prstGeom prst="rect">
            <a:avLst/>
          </a:prstGeom>
          <a:ln w="12700">
            <a:miter lim="400000"/>
          </a:ln>
        </p:spPr>
        <p:txBody>
          <a:bodyPr wrap="none" lIns="91421" tIns="91421" rIns="91421" bIns="91421" anchor="ctr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solidFill>
            <a:srgbClr val="1A1A1A"/>
          </a:solidFill>
          <a:uFillTx/>
          <a:latin typeface="Raleway"/>
          <a:ea typeface="Raleway"/>
          <a:cs typeface="Raleway"/>
          <a:sym typeface="Raleway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solidFill>
            <a:srgbClr val="1A1A1A"/>
          </a:solidFill>
          <a:uFillTx/>
          <a:latin typeface="Raleway"/>
          <a:ea typeface="Raleway"/>
          <a:cs typeface="Raleway"/>
          <a:sym typeface="Raleway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solidFill>
            <a:srgbClr val="1A1A1A"/>
          </a:solidFill>
          <a:uFillTx/>
          <a:latin typeface="Raleway"/>
          <a:ea typeface="Raleway"/>
          <a:cs typeface="Raleway"/>
          <a:sym typeface="Raleway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solidFill>
            <a:srgbClr val="1A1A1A"/>
          </a:solidFill>
          <a:uFillTx/>
          <a:latin typeface="Raleway"/>
          <a:ea typeface="Raleway"/>
          <a:cs typeface="Raleway"/>
          <a:sym typeface="Raleway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solidFill>
            <a:srgbClr val="1A1A1A"/>
          </a:solidFill>
          <a:uFillTx/>
          <a:latin typeface="Raleway"/>
          <a:ea typeface="Raleway"/>
          <a:cs typeface="Raleway"/>
          <a:sym typeface="Raleway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solidFill>
            <a:srgbClr val="1A1A1A"/>
          </a:solidFill>
          <a:uFillTx/>
          <a:latin typeface="Raleway"/>
          <a:ea typeface="Raleway"/>
          <a:cs typeface="Raleway"/>
          <a:sym typeface="Raleway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solidFill>
            <a:srgbClr val="1A1A1A"/>
          </a:solidFill>
          <a:uFillTx/>
          <a:latin typeface="Raleway"/>
          <a:ea typeface="Raleway"/>
          <a:cs typeface="Raleway"/>
          <a:sym typeface="Raleway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solidFill>
            <a:srgbClr val="1A1A1A"/>
          </a:solidFill>
          <a:uFillTx/>
          <a:latin typeface="Raleway"/>
          <a:ea typeface="Raleway"/>
          <a:cs typeface="Raleway"/>
          <a:sym typeface="Raleway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solidFill>
            <a:srgbClr val="1A1A1A"/>
          </a:solidFill>
          <a:uFillTx/>
          <a:latin typeface="Raleway"/>
          <a:ea typeface="Raleway"/>
          <a:cs typeface="Raleway"/>
          <a:sym typeface="Raleway"/>
        </a:defRPr>
      </a:lvl9pPr>
    </p:titleStyle>
    <p:bodyStyle>
      <a:lvl1pPr marL="0" marR="0" indent="14605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1pPr>
      <a:lvl2pPr marL="0" marR="0" indent="14605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2pPr>
      <a:lvl3pPr marL="0" marR="0" indent="14605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3pPr>
      <a:lvl4pPr marL="0" marR="0" indent="14605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4pPr>
      <a:lvl5pPr marL="0" marR="0" indent="14605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5pPr>
      <a:lvl6pPr marL="3444006" marR="0" indent="-434106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600"/>
        <a:buFontTx/>
        <a:buChar char="■"/>
        <a:tabLst/>
        <a:defRPr b="0" baseline="0" cap="none" i="0" spc="0" strike="noStrike" sz="1600" u="none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6pPr>
      <a:lvl7pPr marL="3901206" marR="0" indent="-434106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600"/>
        <a:buFontTx/>
        <a:buChar char="●"/>
        <a:tabLst/>
        <a:defRPr b="0" baseline="0" cap="none" i="0" spc="0" strike="noStrike" sz="1600" u="none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7pPr>
      <a:lvl8pPr marL="4358406" marR="0" indent="-434106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600"/>
        <a:buFontTx/>
        <a:buChar char="○"/>
        <a:tabLst/>
        <a:defRPr b="0" baseline="0" cap="none" i="0" spc="0" strike="noStrike" sz="1600" u="none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8pPr>
      <a:lvl9pPr marL="4815606" marR="0" indent="-434106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600"/>
        <a:buFontTx/>
        <a:buChar char="■"/>
        <a:tabLst/>
        <a:defRPr b="0" baseline="0" cap="none" i="0" spc="0" strike="noStrike" sz="1600" u="none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5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5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1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1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jpeg"/><Relationship Id="rId3" Type="http://schemas.openxmlformats.org/officeDocument/2006/relationships/image" Target="../media/image2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INFO@INSPIREDCHANGECORP.COM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ilo.org/global/topics/dw4sd/themes/fow/WCMS_615304/lang--fr/index.htm" TargetMode="External"/><Relationship Id="rId3" Type="http://schemas.openxmlformats.org/officeDocument/2006/relationships/image" Target="../media/image8.jpeg"/><Relationship Id="rId4" Type="http://schemas.openxmlformats.org/officeDocument/2006/relationships/image" Target="../media/image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3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176;p1"/>
          <p:cNvSpPr txBox="1"/>
          <p:nvPr>
            <p:ph type="subTitle" sz="quarter" idx="1"/>
          </p:nvPr>
        </p:nvSpPr>
        <p:spPr>
          <a:xfrm>
            <a:off x="3670633" y="1545522"/>
            <a:ext cx="4800444" cy="1812416"/>
          </a:xfrm>
          <a:prstGeom prst="rect">
            <a:avLst/>
          </a:prstGeom>
        </p:spPr>
        <p:txBody>
          <a:bodyPr/>
          <a:lstStyle/>
          <a:p>
            <a:pPr indent="0" defTabSz="859536">
              <a:defRPr b="1" sz="1300"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 </a:t>
            </a:r>
            <a:r>
              <a:rPr sz="3200">
                <a:solidFill>
                  <a:schemeClr val="accent5"/>
                </a:solidFill>
              </a:rPr>
              <a:t>InspireChange</a:t>
            </a:r>
            <a:r>
              <a:rPr sz="32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32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defTabSz="859536">
              <a:defRPr sz="2000">
                <a:solidFill>
                  <a:schemeClr val="accent5"/>
                </a:solidFill>
              </a:defRPr>
            </a:pPr>
            <a:r>
              <a:t>Une saison à l'ONU au cœur de la diplomatie mondiale</a:t>
            </a:r>
          </a:p>
        </p:txBody>
      </p:sp>
      <p:sp>
        <p:nvSpPr>
          <p:cNvPr id="270" name="Google Shape;177;p1"/>
          <p:cNvSpPr/>
          <p:nvPr/>
        </p:nvSpPr>
        <p:spPr>
          <a:xfrm>
            <a:off x="0" y="-26"/>
            <a:ext cx="9144000" cy="5412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pic>
        <p:nvPicPr>
          <p:cNvPr id="271" name="Google Shape;178;p1" descr="Google Shape;178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78797" y="100777"/>
            <a:ext cx="737407" cy="273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Google Shape;179;p1" descr="Google Shape;179;p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7307" y="707569"/>
            <a:ext cx="2520956" cy="2299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216;p11"/>
          <p:cNvSpPr txBox="1"/>
          <p:nvPr/>
        </p:nvSpPr>
        <p:spPr>
          <a:xfrm>
            <a:off x="422268" y="882650"/>
            <a:ext cx="6061213" cy="1706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/>
          <a:p>
            <a:pPr lvl="4">
              <a:defRPr b="1" sz="5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INSPIRE CHANGE </a:t>
            </a:r>
          </a:p>
          <a:p>
            <a:pPr>
              <a:defRPr sz="5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&amp;</a:t>
            </a:r>
            <a:r>
              <a:rPr b="1" sz="4000"/>
              <a:t> </a:t>
            </a:r>
            <a:r>
              <a:rPr sz="4000"/>
              <a:t>ÉTUDIANTS</a:t>
            </a:r>
            <a:r>
              <a:rPr b="1" sz="4000"/>
              <a:t> </a:t>
            </a:r>
          </a:p>
        </p:txBody>
      </p:sp>
      <p:pic>
        <p:nvPicPr>
          <p:cNvPr id="329" name="Google Shape;217;p11" descr="Google Shape;217;p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155700"/>
            <a:ext cx="4654552" cy="1818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Google Shape;218;p11" descr="Google Shape;218;p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7017449" y="102300"/>
            <a:ext cx="2228858" cy="2024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232;g3bd6be29627b8b74_3" descr="Google Shape;232;g3bd6be29627b8b74_3"/>
          <p:cNvPicPr>
            <a:picLocks noChangeAspect="1"/>
          </p:cNvPicPr>
          <p:nvPr/>
        </p:nvPicPr>
        <p:blipFill>
          <a:blip r:embed="rId2">
            <a:extLst/>
          </a:blip>
          <a:srcRect l="0" t="85263" r="1658" b="0"/>
          <a:stretch>
            <a:fillRect/>
          </a:stretch>
        </p:blipFill>
        <p:spPr>
          <a:xfrm>
            <a:off x="-429121" y="7016"/>
            <a:ext cx="9647720" cy="5378285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333" name="Google Shape;233;g3bd6be29627b8b74_3"/>
          <p:cNvSpPr txBox="1"/>
          <p:nvPr>
            <p:ph type="title"/>
          </p:nvPr>
        </p:nvSpPr>
        <p:spPr>
          <a:xfrm>
            <a:off x="692915" y="664065"/>
            <a:ext cx="3174646" cy="735647"/>
          </a:xfrm>
          <a:prstGeom prst="rect">
            <a:avLst/>
          </a:prstGeom>
          <a:ln w="9525">
            <a:solidFill>
              <a:srgbClr val="073763"/>
            </a:solidFill>
            <a:round/>
          </a:ln>
        </p:spPr>
        <p:txBody>
          <a:bodyPr/>
          <a:lstStyle>
            <a:lvl1pPr algn="ctr" defTabSz="248786">
              <a:defRPr sz="18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>
            <a:pPr/>
            <a:r>
              <a:t>COMMENT PARTICIPER ?</a:t>
            </a:r>
          </a:p>
        </p:txBody>
      </p:sp>
      <p:sp>
        <p:nvSpPr>
          <p:cNvPr id="334" name="Google Shape;234;g3bd6be29627b8b74_3"/>
          <p:cNvSpPr txBox="1"/>
          <p:nvPr/>
        </p:nvSpPr>
        <p:spPr>
          <a:xfrm>
            <a:off x="161948" y="1575973"/>
            <a:ext cx="4572004" cy="3484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/>
          <a:p>
            <a:pPr>
              <a:defRPr sz="17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457200" indent="-336550">
              <a:buClr>
                <a:srgbClr val="073763"/>
              </a:buClr>
              <a:buSzPts val="1700"/>
              <a:buAutoNum type="arabicPeriod" startAt="1"/>
              <a:defRPr b="1" sz="1700" u="sng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Participation individuelle </a:t>
            </a:r>
          </a:p>
          <a:p>
            <a:pPr>
              <a:defRPr sz="17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En formule normale de 3 mois </a:t>
            </a:r>
          </a:p>
          <a:p>
            <a:pPr>
              <a:defRPr sz="17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ou formule express d’un mois</a:t>
            </a:r>
            <a:endParaRPr u="sng"/>
          </a:p>
          <a:p>
            <a:pPr>
              <a:defRPr sz="17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>
              <a:defRPr sz="17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   </a:t>
            </a:r>
            <a:endParaRPr b="1" u="sng"/>
          </a:p>
          <a:p>
            <a:pPr>
              <a:defRPr b="1" sz="17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   2. </a:t>
            </a:r>
            <a:r>
              <a:rPr u="sng"/>
              <a:t>Partenariat universitaire</a:t>
            </a:r>
            <a:r>
              <a:t> </a:t>
            </a:r>
            <a:r>
              <a:rPr>
                <a:solidFill>
                  <a:srgbClr val="FF2600"/>
                </a:solidFill>
              </a:rPr>
              <a:t>(soon)</a:t>
            </a:r>
            <a:endParaRPr>
              <a:solidFill>
                <a:srgbClr val="FF2600"/>
              </a:solidFill>
            </a:endParaRPr>
          </a:p>
          <a:p>
            <a:pPr>
              <a:defRPr b="1" sz="17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>
              <a:defRPr b="1" sz="17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 </a:t>
            </a:r>
          </a:p>
          <a:p>
            <a:pPr>
              <a:defRPr sz="17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>
              <a:defRPr b="1" sz="17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   3. </a:t>
            </a:r>
            <a:r>
              <a:rPr u="sng"/>
              <a:t>Alternance</a:t>
            </a:r>
            <a:r>
              <a:t> (1 an)</a:t>
            </a:r>
          </a:p>
          <a:p>
            <a:pPr>
              <a:defRPr b="1" sz="1700" u="sng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>
              <a:defRPr b="1" sz="17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     </a:t>
            </a:r>
          </a:p>
        </p:txBody>
      </p:sp>
      <p:pic>
        <p:nvPicPr>
          <p:cNvPr id="335" name="WhatsApp Image 2023-06-05 at 23.14.07.jpeg" descr="WhatsApp Image 2023-06-05 at 23.14.0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760" y="-914382"/>
            <a:ext cx="4572002" cy="6096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232;g3bd6be29627b8b74_3" descr="Google Shape;232;g3bd6be29627b8b74_3"/>
          <p:cNvPicPr>
            <a:picLocks noChangeAspect="1"/>
          </p:cNvPicPr>
          <p:nvPr/>
        </p:nvPicPr>
        <p:blipFill>
          <a:blip r:embed="rId2">
            <a:extLst/>
          </a:blip>
          <a:srcRect l="0" t="85263" r="1658" b="0"/>
          <a:stretch>
            <a:fillRect/>
          </a:stretch>
        </p:blipFill>
        <p:spPr>
          <a:xfrm>
            <a:off x="-429121" y="-19643"/>
            <a:ext cx="9647720" cy="5378285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338" name="Google Shape;234;g3bd6be29627b8b74_3"/>
          <p:cNvSpPr txBox="1"/>
          <p:nvPr/>
        </p:nvSpPr>
        <p:spPr>
          <a:xfrm>
            <a:off x="99742" y="1575973"/>
            <a:ext cx="4572007" cy="3230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/>
          <a:p>
            <a:pPr>
              <a:defRPr sz="17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457200" indent="-336550">
              <a:buClr>
                <a:srgbClr val="073763"/>
              </a:buClr>
              <a:buSzPts val="1700"/>
              <a:buAutoNum type="arabicPeriod" startAt="1"/>
              <a:defRPr b="1" sz="1700" u="sng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Participation individuelle </a:t>
            </a:r>
            <a:r>
              <a:rPr u="none"/>
              <a:t>(1/ 3 mois)</a:t>
            </a:r>
          </a:p>
          <a:p>
            <a:pPr>
              <a:defRPr sz="17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>
              <a:defRPr sz="17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        Paiement par le participant</a:t>
            </a:r>
          </a:p>
          <a:p>
            <a:pPr>
              <a:defRPr b="1" sz="1700" u="sng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>
              <a:defRPr b="1" sz="17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   2. </a:t>
            </a:r>
            <a:r>
              <a:rPr u="sng"/>
              <a:t>Partenariat universitaire</a:t>
            </a:r>
            <a:r>
              <a:t> </a:t>
            </a:r>
            <a:r>
              <a:rPr>
                <a:solidFill>
                  <a:srgbClr val="FF2600"/>
                </a:solidFill>
              </a:rPr>
              <a:t>(soon)</a:t>
            </a:r>
            <a:endParaRPr>
              <a:solidFill>
                <a:srgbClr val="FF2600"/>
              </a:solidFill>
            </a:endParaRPr>
          </a:p>
          <a:p>
            <a:pPr>
              <a:defRPr b="1" sz="17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>
              <a:defRPr b="1" sz="17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       </a:t>
            </a:r>
            <a:r>
              <a:rPr b="0"/>
              <a:t>Paiement par l’université ou l’école</a:t>
            </a:r>
          </a:p>
          <a:p>
            <a:pPr>
              <a:defRPr sz="17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>
              <a:defRPr b="1" sz="17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   3. </a:t>
            </a:r>
            <a:r>
              <a:rPr u="sng"/>
              <a:t>Alternance</a:t>
            </a:r>
            <a:r>
              <a:t> (1 an)</a:t>
            </a:r>
          </a:p>
          <a:p>
            <a:pPr>
              <a:defRPr b="1" sz="1700" u="sng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>
              <a:defRPr b="1" sz="17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        </a:t>
            </a:r>
            <a:r>
              <a:rPr b="0"/>
              <a:t>Paiement par l’employeur</a:t>
            </a:r>
          </a:p>
        </p:txBody>
      </p:sp>
      <p:pic>
        <p:nvPicPr>
          <p:cNvPr id="339" name="WhatsApp Image 2023-06-05 at 23.14.07.jpeg" descr="WhatsApp Image 2023-06-05 at 23.14.0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760" y="-914382"/>
            <a:ext cx="4572002" cy="6096006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Google Shape;233;g3bd6be29627b8b74_3"/>
          <p:cNvSpPr txBox="1"/>
          <p:nvPr>
            <p:ph type="title"/>
          </p:nvPr>
        </p:nvSpPr>
        <p:spPr>
          <a:xfrm>
            <a:off x="595167" y="664065"/>
            <a:ext cx="3174646" cy="735647"/>
          </a:xfrm>
          <a:prstGeom prst="rect">
            <a:avLst/>
          </a:prstGeom>
          <a:ln w="9525">
            <a:solidFill>
              <a:srgbClr val="073763"/>
            </a:solidFill>
            <a:round/>
          </a:ln>
        </p:spPr>
        <p:txBody>
          <a:bodyPr/>
          <a:lstStyle>
            <a:lvl1pPr algn="ctr" defTabSz="248786">
              <a:defRPr sz="18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>
            <a:pPr/>
            <a:r>
              <a:t>COMMENT PARTICIPER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241;p3" descr="Google Shape;241;p3"/>
          <p:cNvPicPr>
            <a:picLocks noChangeAspect="1"/>
          </p:cNvPicPr>
          <p:nvPr/>
        </p:nvPicPr>
        <p:blipFill>
          <a:blip r:embed="rId2">
            <a:extLst/>
          </a:blip>
          <a:srcRect l="18488" t="79670" r="17201" b="0"/>
          <a:stretch>
            <a:fillRect/>
          </a:stretch>
        </p:blipFill>
        <p:spPr>
          <a:xfrm>
            <a:off x="-3" y="-1"/>
            <a:ext cx="4572007" cy="5124076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343" name="Google Shape;243;p3" descr="Google Shape;243;p3"/>
          <p:cNvPicPr>
            <a:picLocks noChangeAspect="1"/>
          </p:cNvPicPr>
          <p:nvPr/>
        </p:nvPicPr>
        <p:blipFill>
          <a:blip r:embed="rId2">
            <a:extLst/>
          </a:blip>
          <a:srcRect l="0" t="79945" r="0" b="0"/>
          <a:stretch>
            <a:fillRect/>
          </a:stretch>
        </p:blipFill>
        <p:spPr>
          <a:xfrm>
            <a:off x="4590600" y="0"/>
            <a:ext cx="4572002" cy="5124075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344" name="Google Shape;244;p3"/>
          <p:cNvSpPr txBox="1"/>
          <p:nvPr/>
        </p:nvSpPr>
        <p:spPr>
          <a:xfrm>
            <a:off x="708449" y="300848"/>
            <a:ext cx="3009003" cy="400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normAutofit fontScale="100000" lnSpcReduction="0"/>
          </a:bodyPr>
          <a:lstStyle>
            <a:lvl1pPr algn="ctr">
              <a:defRPr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>
            <a:pPr/>
            <a:r>
              <a:t>1. PARTICIPATION INDIVIDUELLE</a:t>
            </a:r>
          </a:p>
        </p:txBody>
      </p:sp>
      <p:sp>
        <p:nvSpPr>
          <p:cNvPr id="345" name="Google Shape;245;p3"/>
          <p:cNvSpPr txBox="1"/>
          <p:nvPr/>
        </p:nvSpPr>
        <p:spPr>
          <a:xfrm>
            <a:off x="5056175" y="262023"/>
            <a:ext cx="3969304" cy="398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>
            <a:lvl1pPr algn="ctr">
              <a:defRPr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>
            <a:pPr/>
            <a:r>
              <a:t>2. PARTENARIAT UNIVERSITAIRE</a:t>
            </a:r>
          </a:p>
        </p:txBody>
      </p:sp>
      <p:sp>
        <p:nvSpPr>
          <p:cNvPr id="346" name="Google Shape;248;p3"/>
          <p:cNvSpPr txBox="1"/>
          <p:nvPr/>
        </p:nvSpPr>
        <p:spPr>
          <a:xfrm>
            <a:off x="479848" y="2750973"/>
            <a:ext cx="3466205" cy="1605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/>
          <a:p>
            <a:pPr algn="ctr"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Tous les frais sont à la charge du participant </a:t>
            </a:r>
            <a:r>
              <a:rPr b="0"/>
              <a:t>(coût de la formation + frais d'hébergement supplémentaires…)</a:t>
            </a:r>
          </a:p>
          <a:p>
            <a:pPr algn="ctr"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Avantages:</a:t>
            </a:r>
          </a:p>
          <a:p>
            <a:pPr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120315" indent="-120315">
              <a:buSzPct val="100000"/>
              <a:buChar char="•"/>
              <a:defRPr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la réception du dossier est immédiate</a:t>
            </a:r>
          </a:p>
          <a:p>
            <a:pPr marL="120315" indent="-120315">
              <a:buSzPct val="100000"/>
              <a:buChar char="•"/>
              <a:defRPr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possibilité de payer la formation en 4 fois</a:t>
            </a:r>
          </a:p>
        </p:txBody>
      </p:sp>
      <p:sp>
        <p:nvSpPr>
          <p:cNvPr id="347" name="Google Shape;250;p3"/>
          <p:cNvSpPr txBox="1"/>
          <p:nvPr/>
        </p:nvSpPr>
        <p:spPr>
          <a:xfrm>
            <a:off x="4799848" y="2571750"/>
            <a:ext cx="4153504" cy="2316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/>
          <a:p>
            <a:pPr algn="ctr"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Un étudiant est parrainé par sa faculté/école</a:t>
            </a:r>
          </a:p>
          <a:p>
            <a:pPr algn="ctr">
              <a:defRPr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 (Validation du dossier par la faculté obligatoire)</a:t>
            </a:r>
          </a:p>
          <a:p>
            <a:pPr marL="457200" indent="-317500">
              <a:buClr>
                <a:schemeClr val="accent5"/>
              </a:buClr>
              <a:buSzPts val="1200"/>
              <a:buFont typeface="Helvetica"/>
              <a:buChar char="●"/>
              <a:defRPr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>
              <a:defRPr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Avantages :</a:t>
            </a:r>
          </a:p>
          <a:p>
            <a:pPr marL="457200" indent="-317500">
              <a:buClr>
                <a:schemeClr val="accent5"/>
              </a:buClr>
              <a:buSzPts val="1200"/>
              <a:buFont typeface="Helvetica"/>
              <a:buChar char="●"/>
              <a:defRPr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457200" indent="-317500">
              <a:buClr>
                <a:schemeClr val="accent5"/>
              </a:buClr>
              <a:buSzPts val="1200"/>
              <a:buFont typeface="Helvetica"/>
              <a:buChar char="●"/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formation payée par l’université </a:t>
            </a:r>
            <a:r>
              <a:rPr b="0"/>
              <a:t>(seuls les frais supplémentaires sont à la charge de l'étudiant : hébergement, repas, métro…)</a:t>
            </a:r>
          </a:p>
          <a:p>
            <a:pPr marL="457200" indent="-317500">
              <a:buClr>
                <a:schemeClr val="accent5"/>
              </a:buClr>
              <a:buSzPts val="1200"/>
              <a:buFont typeface="Helvetica"/>
              <a:buChar char="●"/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l'étudiant devient un ambassadeur de sa faculté</a:t>
            </a:r>
            <a:r>
              <a:rPr b="0"/>
              <a:t> à travers son sujet de recherche aux Nations Unies</a:t>
            </a:r>
          </a:p>
          <a:p>
            <a:pPr marL="457200" indent="-317500">
              <a:buClr>
                <a:schemeClr val="accent5"/>
              </a:buClr>
              <a:buSzPts val="1200"/>
              <a:buFont typeface="Helvetica"/>
              <a:buChar char="●"/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visibilité de la faculté </a:t>
            </a:r>
            <a:r>
              <a:rPr b="0"/>
              <a:t>par le document de recherche</a:t>
            </a:r>
          </a:p>
        </p:txBody>
      </p:sp>
      <p:pic>
        <p:nvPicPr>
          <p:cNvPr id="348" name="TEAM CERTIFICAT.jpeg" descr="TEAM CERTIFICAT.jpeg"/>
          <p:cNvPicPr>
            <a:picLocks noChangeAspect="1"/>
          </p:cNvPicPr>
          <p:nvPr/>
        </p:nvPicPr>
        <p:blipFill>
          <a:blip r:embed="rId3">
            <a:extLst/>
          </a:blip>
          <a:srcRect l="6604" t="5391" r="6603" b="44506"/>
          <a:stretch>
            <a:fillRect/>
          </a:stretch>
        </p:blipFill>
        <p:spPr>
          <a:xfrm>
            <a:off x="484980" y="946155"/>
            <a:ext cx="3602191" cy="155955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349" name="TEAM + LEVI.jpeg" descr="TEAM + LEVI.jpeg"/>
          <p:cNvPicPr>
            <a:picLocks noChangeAspect="1"/>
          </p:cNvPicPr>
          <p:nvPr/>
        </p:nvPicPr>
        <p:blipFill>
          <a:blip r:embed="rId4">
            <a:extLst/>
          </a:blip>
          <a:srcRect l="0" t="23298" r="0" b="18614"/>
          <a:stretch>
            <a:fillRect/>
          </a:stretch>
        </p:blipFill>
        <p:spPr>
          <a:xfrm>
            <a:off x="5086667" y="946155"/>
            <a:ext cx="3580061" cy="155964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264;p13" descr="Google Shape;264;p13"/>
          <p:cNvPicPr>
            <a:picLocks noChangeAspect="1"/>
          </p:cNvPicPr>
          <p:nvPr/>
        </p:nvPicPr>
        <p:blipFill>
          <a:blip r:embed="rId2">
            <a:extLst/>
          </a:blip>
          <a:srcRect l="0" t="85261" r="1655" b="0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352" name="Google Shape;265;p13"/>
          <p:cNvSpPr txBox="1"/>
          <p:nvPr>
            <p:ph type="body" idx="1"/>
          </p:nvPr>
        </p:nvSpPr>
        <p:spPr>
          <a:xfrm>
            <a:off x="119360" y="1323475"/>
            <a:ext cx="4883156" cy="4303775"/>
          </a:xfrm>
          <a:prstGeom prst="rect">
            <a:avLst/>
          </a:prstGeom>
        </p:spPr>
        <p:txBody>
          <a:bodyPr/>
          <a:lstStyle/>
          <a:p>
            <a:pPr marL="0" indent="0" defTabSz="859536">
              <a:buSzTx/>
              <a:buNone/>
              <a:defRPr b="1" sz="11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859536">
              <a:buSzTx/>
              <a:buNone/>
              <a:defRPr b="1" sz="11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859536">
              <a:buSzTx/>
              <a:buNone/>
              <a:defRPr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859536">
              <a:buSzTx/>
              <a:buNone/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859536">
              <a:buSzTx/>
              <a:buNone/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859536">
              <a:buSzTx/>
              <a:buNone/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859536">
              <a:buSzTx/>
              <a:buNone/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859536">
              <a:buSzTx/>
              <a:buNone/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859536">
              <a:buSzTx/>
              <a:buNone/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859536">
              <a:buSzTx/>
              <a:buNone/>
              <a:defRPr b="1" sz="10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859536">
              <a:buSzTx/>
              <a:buNone/>
              <a:defRPr b="1" sz="10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algn="ctr" defTabSz="859536">
              <a:buSzTx/>
              <a:buNone/>
              <a:defRPr sz="10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Cette alternance se distingue de</a:t>
            </a:r>
            <a:r>
              <a:rPr u="sng"/>
              <a:t> l'alternance traditionnelle</a:t>
            </a:r>
            <a:r>
              <a:t> proposée auprès de l'établissement d'enseignement supérieur à travers contrat d'apprentissage dans le cadre de la formation initiale proposée par l’établissement.</a:t>
            </a:r>
          </a:p>
          <a:p>
            <a:pPr marL="0" indent="0" algn="ctr" defTabSz="859536">
              <a:buSzTx/>
              <a:buNone/>
              <a:defRPr sz="10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algn="ctr" defTabSz="859536">
              <a:buSzTx/>
              <a:buNone/>
              <a:defRPr sz="10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Ici l'organisme de formation qui conclut l'alternance est ICC avec un contrat de professionnalisation pour suivre la formation professionnelle InspireChange en parallèle ou en complément des études initiales.</a:t>
            </a:r>
          </a:p>
        </p:txBody>
      </p:sp>
      <p:sp>
        <p:nvSpPr>
          <p:cNvPr id="353" name="Google Shape;267;p13"/>
          <p:cNvSpPr txBox="1"/>
          <p:nvPr/>
        </p:nvSpPr>
        <p:spPr>
          <a:xfrm>
            <a:off x="280550" y="271198"/>
            <a:ext cx="4198800" cy="398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>
            <a:lvl1pPr algn="ctr">
              <a:defRPr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>
            <a:pPr/>
            <a:r>
              <a:t>3. ALTERNANCE</a:t>
            </a:r>
          </a:p>
        </p:txBody>
      </p:sp>
      <p:pic>
        <p:nvPicPr>
          <p:cNvPr id="354" name="HLPF - 2023.jpeg" descr="HLPF - 202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3300" y="-49294"/>
            <a:ext cx="3931564" cy="5242089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Profil du participant :…"/>
          <p:cNvSpPr txBox="1"/>
          <p:nvPr/>
        </p:nvSpPr>
        <p:spPr>
          <a:xfrm>
            <a:off x="237271" y="689132"/>
            <a:ext cx="4647333" cy="2298701"/>
          </a:xfrm>
          <a:prstGeom prst="rect">
            <a:avLst/>
          </a:prstGeom>
          <a:ln w="12700">
            <a:solidFill>
              <a:srgbClr val="01199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859536">
              <a:defRPr b="1" sz="10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defTabSz="859536">
              <a:defRPr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   </a:t>
            </a:r>
            <a:r>
              <a:rPr u="sng"/>
              <a:t>Profil du participant </a:t>
            </a:r>
            <a:r>
              <a:t>:</a:t>
            </a:r>
          </a:p>
          <a:p>
            <a:pPr defTabSz="859536">
              <a:defRPr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lvl="1" marL="501314" indent="-120313" defTabSz="859536">
              <a:buSzPct val="100000"/>
              <a:buChar char="•"/>
              <a:defRPr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étudiant en </a:t>
            </a:r>
            <a:r>
              <a:rPr b="1"/>
              <a:t>année de césure</a:t>
            </a:r>
            <a:r>
              <a:t> (1an à disposition)</a:t>
            </a:r>
          </a:p>
          <a:p>
            <a:pPr defTabSz="859536">
              <a:defRPr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lvl="1" marL="501314" indent="-120313" defTabSz="859536">
              <a:buSzPct val="100000"/>
              <a:buChar char="•"/>
              <a:defRPr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étudiant en </a:t>
            </a:r>
            <a:r>
              <a:rPr b="1"/>
              <a:t>recherche de stage</a:t>
            </a:r>
            <a:r>
              <a:t> de fin d’études</a:t>
            </a:r>
          </a:p>
          <a:p>
            <a:pPr lvl="1" indent="228600" defTabSz="859536">
              <a:defRPr sz="1200">
                <a:solidFill>
                  <a:schemeClr val="accent5">
                    <a:lumOff val="-5803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L’étudiant valide son stage avec le début de son alternance qu’il finalise en tant que jeune diplômé. </a:t>
            </a:r>
          </a:p>
          <a:p>
            <a:pPr lvl="1" indent="228600" defTabSz="859536">
              <a:defRPr sz="1200">
                <a:solidFill>
                  <a:srgbClr val="FF2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(ne délivre pas de convention de stage)</a:t>
            </a:r>
          </a:p>
          <a:p>
            <a:pPr defTabSz="859536">
              <a:defRPr sz="1200">
                <a:solidFill>
                  <a:srgbClr val="FF2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lvl="1" marL="501314" indent="-120313" defTabSz="859536">
              <a:buSzPct val="100000"/>
              <a:buChar char="•"/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jeune diplômé </a:t>
            </a:r>
          </a:p>
          <a:p>
            <a:pPr lvl="1" indent="228600" defTabSz="859536">
              <a:defRPr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Expérience parfaite pour offrir un premier pas dans le monde du travail en combinant une expérience à l’ONU.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264;p13" descr="Google Shape;264;p13"/>
          <p:cNvPicPr>
            <a:picLocks noChangeAspect="1"/>
          </p:cNvPicPr>
          <p:nvPr/>
        </p:nvPicPr>
        <p:blipFill>
          <a:blip r:embed="rId2">
            <a:extLst/>
          </a:blip>
          <a:srcRect l="0" t="85261" r="1655" b="0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358" name="Google Shape;265;p13"/>
          <p:cNvSpPr txBox="1"/>
          <p:nvPr>
            <p:ph type="body" idx="1"/>
          </p:nvPr>
        </p:nvSpPr>
        <p:spPr>
          <a:xfrm>
            <a:off x="50213" y="692096"/>
            <a:ext cx="5218649" cy="4304227"/>
          </a:xfrm>
          <a:prstGeom prst="rect">
            <a:avLst/>
          </a:prstGeom>
        </p:spPr>
        <p:txBody>
          <a:bodyPr/>
          <a:lstStyle/>
          <a:p>
            <a:pPr marL="0" indent="0" defTabSz="859536">
              <a:buSzTx/>
              <a:buNone/>
              <a:defRPr b="1" sz="11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859536">
              <a:buSzTx/>
              <a:buNone/>
              <a:defRPr b="1" sz="11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859536">
              <a:buSzTx/>
              <a:buNone/>
              <a:defRPr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859536">
              <a:buSzTx/>
              <a:buNone/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859536">
              <a:buSzTx/>
              <a:buNone/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859536">
              <a:buSzTx/>
              <a:buNone/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859536">
              <a:buSzTx/>
              <a:buNone/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859536">
              <a:buSzTx/>
              <a:buNone/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859536">
              <a:buSzTx/>
              <a:buNone/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859536">
              <a:buSzTx/>
              <a:buNone/>
              <a:defRPr sz="1200" u="sng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859536">
              <a:buSzTx/>
              <a:buNone/>
              <a:defRPr sz="14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    </a:t>
            </a:r>
            <a:r>
              <a:rPr u="sng"/>
              <a:t>Alternance d’</a:t>
            </a:r>
            <a:r>
              <a:rPr u="sng">
                <a:solidFill>
                  <a:srgbClr val="FF2600"/>
                </a:solidFill>
              </a:rPr>
              <a:t>1 an </a:t>
            </a:r>
            <a:r>
              <a:rPr u="sng"/>
              <a:t>en contrat de professionnalisation </a:t>
            </a:r>
            <a:endParaRPr u="sng"/>
          </a:p>
          <a:p>
            <a:pPr marL="0" indent="0" defTabSz="859536">
              <a:buSzTx/>
              <a:buNone/>
              <a:defRPr sz="14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160420" indent="-160420" defTabSz="859536">
              <a:buClrTx/>
              <a:buSzPct val="100000"/>
              <a:buFontTx/>
              <a:buChar char="•"/>
              <a:defRPr b="1" sz="14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9 mois chez l'employeur </a:t>
            </a:r>
            <a:r>
              <a:rPr b="0"/>
              <a:t>: doit être privé et basé en France</a:t>
            </a:r>
          </a:p>
          <a:p>
            <a:pPr marL="0" indent="0" defTabSz="859536">
              <a:buSzTx/>
              <a:buNone/>
              <a:defRPr sz="14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160420" indent="-160420" defTabSz="859536">
              <a:buClrTx/>
              <a:buSzPct val="100000"/>
              <a:buFontTx/>
              <a:buChar char="•"/>
              <a:defRPr b="1" sz="14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3 mois avec Inspire Change </a:t>
            </a:r>
            <a:r>
              <a:rPr b="0"/>
              <a:t>: formation à l'ONU </a:t>
            </a:r>
          </a:p>
          <a:p>
            <a:pPr marL="0" indent="0" defTabSz="859536">
              <a:buSzTx/>
              <a:buNone/>
              <a:defRPr sz="14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   New York</a:t>
            </a:r>
          </a:p>
        </p:txBody>
      </p:sp>
      <p:sp>
        <p:nvSpPr>
          <p:cNvPr id="359" name="Google Shape;267;p13"/>
          <p:cNvSpPr txBox="1"/>
          <p:nvPr/>
        </p:nvSpPr>
        <p:spPr>
          <a:xfrm>
            <a:off x="280550" y="271198"/>
            <a:ext cx="4198800" cy="398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>
            <a:lvl1pPr algn="ctr">
              <a:defRPr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>
            <a:pPr/>
            <a:r>
              <a:t>PARTICIPATION PAR ALTERNANCE</a:t>
            </a:r>
          </a:p>
        </p:txBody>
      </p:sp>
      <p:pic>
        <p:nvPicPr>
          <p:cNvPr id="360" name="HLPF - 2023.jpeg" descr="HLPF - 202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57343" y="-6597"/>
            <a:ext cx="3867521" cy="5156695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ICC : organisme de formation…"/>
          <p:cNvSpPr txBox="1"/>
          <p:nvPr/>
        </p:nvSpPr>
        <p:spPr>
          <a:xfrm>
            <a:off x="376849" y="911289"/>
            <a:ext cx="4006202" cy="1270001"/>
          </a:xfrm>
          <a:prstGeom prst="rect">
            <a:avLst/>
          </a:prstGeom>
          <a:ln w="12700">
            <a:solidFill>
              <a:srgbClr val="01199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859536">
              <a:defRPr b="1" sz="1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408450" indent="-277131" defTabSz="859536">
              <a:buClr>
                <a:schemeClr val="accent5"/>
              </a:buClr>
              <a:buSzPts val="1300"/>
              <a:buFont typeface="Helvetica"/>
              <a:buChar char="●"/>
              <a:defRPr b="1" sz="13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ICC</a:t>
            </a:r>
            <a:r>
              <a:rPr sz="1400"/>
              <a:t> :</a:t>
            </a:r>
            <a:r>
              <a:rPr b="0" sz="1400"/>
              <a:t> organisme de formation</a:t>
            </a:r>
          </a:p>
          <a:p>
            <a:pPr marL="408450" indent="-277131" defTabSz="859536">
              <a:buClr>
                <a:schemeClr val="accent5"/>
              </a:buClr>
              <a:buSzPts val="1300"/>
              <a:buFont typeface="Helvetica"/>
              <a:buChar char="●"/>
              <a:defRPr b="1" sz="13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EMPLOYEUR</a:t>
            </a:r>
            <a:r>
              <a:rPr sz="1400"/>
              <a:t> </a:t>
            </a:r>
          </a:p>
          <a:p>
            <a:pPr lvl="2" indent="457200" defTabSz="859536">
              <a:defRPr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basé en </a:t>
            </a:r>
            <a:r>
              <a:rPr>
                <a:solidFill>
                  <a:srgbClr val="FF2600"/>
                </a:solidFill>
              </a:rPr>
              <a:t>France</a:t>
            </a:r>
            <a:r>
              <a:t> </a:t>
            </a:r>
          </a:p>
          <a:p>
            <a:pPr lvl="2" indent="457200" defTabSz="859536">
              <a:defRPr>
                <a:solidFill>
                  <a:srgbClr val="FF2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privé</a:t>
            </a:r>
            <a:r>
              <a:rPr>
                <a:solidFill>
                  <a:schemeClr val="accent5"/>
                </a:solidFill>
              </a:rPr>
              <a:t> (entreprise et ONG)</a:t>
            </a:r>
            <a:endParaRPr>
              <a:solidFill>
                <a:schemeClr val="accent5"/>
              </a:solidFill>
            </a:endParaRPr>
          </a:p>
          <a:p>
            <a:pPr marL="408450" indent="-277131" defTabSz="859536">
              <a:buClr>
                <a:schemeClr val="accent5"/>
              </a:buClr>
              <a:buSzPts val="1300"/>
              <a:buFont typeface="Helvetica"/>
              <a:buChar char="●"/>
              <a:defRPr b="1" sz="13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ÉTUDIANT </a:t>
            </a:r>
            <a:r>
              <a:rPr sz="1400"/>
              <a:t>: </a:t>
            </a:r>
            <a:r>
              <a:rPr b="0" sz="1400"/>
              <a:t>bénéficiaire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267;p13"/>
          <p:cNvSpPr txBox="1"/>
          <p:nvPr/>
        </p:nvSpPr>
        <p:spPr>
          <a:xfrm>
            <a:off x="156139" y="84548"/>
            <a:ext cx="4198805" cy="398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>
            <a:lvl1pPr algn="ctr">
              <a:defRPr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>
            <a:pPr/>
            <a:r>
              <a:t>3. PARTICIPATION PAR ALTERNANCE</a:t>
            </a:r>
          </a:p>
        </p:txBody>
      </p:sp>
      <p:sp>
        <p:nvSpPr>
          <p:cNvPr id="364" name="Advantages…"/>
          <p:cNvSpPr txBox="1"/>
          <p:nvPr>
            <p:ph type="title"/>
          </p:nvPr>
        </p:nvSpPr>
        <p:spPr>
          <a:xfrm>
            <a:off x="4832958" y="935172"/>
            <a:ext cx="4037001" cy="3839108"/>
          </a:xfrm>
          <a:prstGeom prst="rect">
            <a:avLst/>
          </a:prstGeom>
          <a:ln w="9525">
            <a:solidFill>
              <a:schemeClr val="accent5"/>
            </a:solidFill>
          </a:ln>
        </p:spPr>
        <p:txBody>
          <a:bodyPr/>
          <a:lstStyle/>
          <a:p>
            <a:pPr marL="98688" indent="-98688" defTabSz="705041">
              <a:defRPr sz="1079" u="sng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Avantages</a:t>
            </a:r>
          </a:p>
          <a:p>
            <a:pPr marL="97273" indent="-97273" defTabSz="705041">
              <a:defRPr b="0" sz="1079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97273" indent="-97273" defTabSz="705041">
              <a:defRPr sz="1079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formation </a:t>
            </a:r>
            <a:r>
              <a:rPr i="1"/>
              <a:t>Inspire Change</a:t>
            </a:r>
            <a:r>
              <a:t> entièrement payée </a:t>
            </a:r>
            <a:r>
              <a:rPr b="0"/>
              <a:t>(seuls les frais supplémentaires sont à la charge du logement étudiant, etc.)</a:t>
            </a:r>
            <a:endParaRPr b="0"/>
          </a:p>
          <a:p>
            <a:pPr marL="97273" indent="-97273" defTabSz="705041">
              <a:defRPr sz="1079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un salaire </a:t>
            </a:r>
            <a:r>
              <a:rPr b="0"/>
              <a:t>pour toute la période de l’alternance</a:t>
            </a:r>
            <a:r>
              <a:t> </a:t>
            </a:r>
            <a:r>
              <a:rPr b="0">
                <a:solidFill>
                  <a:srgbClr val="FF2600"/>
                </a:solidFill>
              </a:rPr>
              <a:t>(incluant la période en formation)</a:t>
            </a:r>
            <a:endParaRPr b="0">
              <a:solidFill>
                <a:srgbClr val="FF2600"/>
              </a:solidFill>
            </a:endParaRPr>
          </a:p>
          <a:p>
            <a:pPr marL="97273" indent="-97273" defTabSz="705041">
              <a:defRPr b="0" sz="1079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possibilité de </a:t>
            </a:r>
            <a:r>
              <a:rPr b="1"/>
              <a:t>valider l’alternance comme un stage</a:t>
            </a:r>
            <a:r>
              <a:t> auprès de sa faculté </a:t>
            </a:r>
            <a:r>
              <a:rPr>
                <a:solidFill>
                  <a:srgbClr val="FF2600"/>
                </a:solidFill>
              </a:rPr>
              <a:t>(l'alternance offre une meilleure protection qu'une convention de stage)</a:t>
            </a:r>
            <a:endParaRPr>
              <a:solidFill>
                <a:srgbClr val="FF2600"/>
              </a:solidFill>
            </a:endParaRPr>
          </a:p>
          <a:p>
            <a:pPr marL="98688" indent="-98688" defTabSz="705041">
              <a:defRPr b="0" sz="1079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100497" indent="-100497" defTabSz="705041">
              <a:defRPr sz="1079" u="sng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ICC </a:t>
            </a:r>
          </a:p>
          <a:p>
            <a:pPr marL="100497" indent="-100497" defTabSz="705041">
              <a:defRPr b="0" sz="1079" u="sng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97273" indent="-97273" defTabSz="705041">
              <a:defRPr sz="1079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support materiel</a:t>
            </a:r>
            <a:r>
              <a:rPr b="0"/>
              <a:t> pour la recherche d'un employeur </a:t>
            </a:r>
            <a:endParaRPr b="0"/>
          </a:p>
          <a:p>
            <a:pPr marL="97273" indent="-97273" defTabSz="705041">
              <a:defRPr b="0" sz="1079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montage et suivi du dossier d'alternance</a:t>
            </a:r>
          </a:p>
          <a:p>
            <a:pPr marL="97273" indent="-97273" defTabSz="705041">
              <a:defRPr b="0" sz="1079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mise à disposition du</a:t>
            </a:r>
            <a:r>
              <a:rPr b="1"/>
              <a:t> réseau d'employeurs ICC </a:t>
            </a:r>
            <a:endParaRPr b="1"/>
          </a:p>
          <a:p>
            <a:pPr marL="97273" indent="-97273" defTabSz="705041">
              <a:defRPr b="0" sz="1079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(en recherche d’alternants)</a:t>
            </a:r>
          </a:p>
          <a:p>
            <a:pPr marL="137089" indent="-137089" defTabSz="705041">
              <a:defRPr b="0" sz="1079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defTabSz="705041">
              <a:defRPr sz="1079" u="sng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Inscription en deux étapes</a:t>
            </a:r>
          </a:p>
          <a:p>
            <a:pPr defTabSz="705041">
              <a:defRPr sz="1079" u="sng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 </a:t>
            </a:r>
          </a:p>
          <a:p>
            <a:pPr defTabSz="705041">
              <a:defRPr b="0" sz="1079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L'inscription est acceptée qu'après avoir trouvé un employeur qui valide l’alternance.</a:t>
            </a:r>
          </a:p>
        </p:txBody>
      </p:sp>
      <p:pic>
        <p:nvPicPr>
          <p:cNvPr id="365" name="Google Shape;259;p2" descr="Google Shape;259;p2"/>
          <p:cNvPicPr>
            <a:picLocks noChangeAspect="1"/>
          </p:cNvPicPr>
          <p:nvPr/>
        </p:nvPicPr>
        <p:blipFill>
          <a:blip r:embed="rId2">
            <a:extLst/>
          </a:blip>
          <a:srcRect l="0" t="0" r="2733" b="2736"/>
          <a:stretch>
            <a:fillRect/>
          </a:stretch>
        </p:blipFill>
        <p:spPr>
          <a:xfrm>
            <a:off x="-54723" y="471304"/>
            <a:ext cx="4784915" cy="4766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264;p13" descr="Google Shape;264;p13"/>
          <p:cNvPicPr>
            <a:picLocks noChangeAspect="1"/>
          </p:cNvPicPr>
          <p:nvPr/>
        </p:nvPicPr>
        <p:blipFill>
          <a:blip r:embed="rId2">
            <a:extLst/>
          </a:blip>
          <a:srcRect l="0" t="85261" r="1656" b="0"/>
          <a:stretch>
            <a:fillRect/>
          </a:stretch>
        </p:blipFill>
        <p:spPr>
          <a:xfrm>
            <a:off x="-111050" y="-124931"/>
            <a:ext cx="9366100" cy="5268432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368" name="Google Shape;265;p13"/>
          <p:cNvSpPr txBox="1"/>
          <p:nvPr>
            <p:ph type="body" idx="1"/>
          </p:nvPr>
        </p:nvSpPr>
        <p:spPr>
          <a:xfrm>
            <a:off x="483003" y="332813"/>
            <a:ext cx="8177994" cy="4477874"/>
          </a:xfrm>
          <a:prstGeom prst="rect">
            <a:avLst/>
          </a:prstGeom>
          <a:ln>
            <a:solidFill>
              <a:srgbClr val="1C4587"/>
            </a:solidFill>
          </a:ln>
        </p:spPr>
        <p:txBody>
          <a:bodyPr/>
          <a:lstStyle/>
          <a:p>
            <a:pPr marL="48113" indent="-48113" defTabSz="343728">
              <a:buSzTx/>
              <a:buNone/>
              <a:defRPr sz="1400" u="sng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48113" indent="-48113" defTabSz="343728">
              <a:buSzTx/>
              <a:buNone/>
              <a:defRPr sz="1400" u="sng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Avantages de l’alternance</a:t>
            </a:r>
            <a:r>
              <a:rPr u="none"/>
              <a:t> :</a:t>
            </a:r>
          </a:p>
          <a:p>
            <a:pPr marL="48113" indent="-48113" defTabSz="343728">
              <a:buSzTx/>
              <a:buNone/>
              <a:defRPr sz="1400" u="sng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172451" indent="-172451" defTabSz="343728">
              <a:buClrTx/>
              <a:buSzPct val="100000"/>
              <a:buFontTx/>
              <a:buChar char="•"/>
              <a:defRPr sz="14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formation </a:t>
            </a:r>
            <a:r>
              <a:rPr b="1"/>
              <a:t>payée </a:t>
            </a:r>
            <a:r>
              <a:t>(les frais supplémentaires sont à la charge du logement étudiant, etc.)</a:t>
            </a:r>
          </a:p>
          <a:p>
            <a:pPr marL="172451" indent="-172451" defTabSz="343728">
              <a:buClrTx/>
              <a:buSzPct val="100000"/>
              <a:buFontTx/>
              <a:buChar char="•"/>
              <a:defRPr sz="14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un </a:t>
            </a:r>
            <a:r>
              <a:rPr b="1"/>
              <a:t>salaire</a:t>
            </a:r>
            <a:r>
              <a:t> pour </a:t>
            </a:r>
            <a:r>
              <a:rPr b="1"/>
              <a:t>toute la période de l’alternance</a:t>
            </a:r>
            <a:r>
              <a:t> </a:t>
            </a:r>
            <a:r>
              <a:rPr>
                <a:solidFill>
                  <a:srgbClr val="FF2600"/>
                </a:solidFill>
              </a:rPr>
              <a:t>(incluant la période en formation)</a:t>
            </a:r>
            <a:endParaRPr>
              <a:solidFill>
                <a:srgbClr val="FF2600"/>
              </a:solidFill>
            </a:endParaRPr>
          </a:p>
          <a:p>
            <a:pPr marL="172451" indent="-172451" defTabSz="343728">
              <a:buClrTx/>
              <a:buSzPct val="100000"/>
              <a:buFontTx/>
              <a:buChar char="•"/>
              <a:defRPr sz="14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possibilité de </a:t>
            </a:r>
            <a:r>
              <a:rPr b="1"/>
              <a:t>valider l’alternance comme un stage</a:t>
            </a:r>
            <a:r>
              <a:t> auprès de son université </a:t>
            </a:r>
          </a:p>
          <a:p>
            <a:pPr marL="172451" indent="-172451" defTabSz="343728">
              <a:buClrTx/>
              <a:buSzPct val="100000"/>
              <a:buFontTx/>
              <a:buChar char="•"/>
              <a:defRPr sz="14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l’alternance offre une meilleure protection qu'une convention de stage</a:t>
            </a:r>
            <a:endParaRPr>
              <a:solidFill>
                <a:srgbClr val="FF2600"/>
              </a:solidFill>
            </a:endParaRPr>
          </a:p>
          <a:p>
            <a:pPr marL="48993" indent="-48993" defTabSz="343728">
              <a:buSzTx/>
              <a:buNone/>
              <a:defRPr sz="1400" u="sng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172451" indent="-172451" defTabSz="343728">
              <a:buClrTx/>
              <a:buSzPct val="100000"/>
              <a:buFontTx/>
              <a:buChar char="•"/>
              <a:defRPr b="1" sz="14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support matériel</a:t>
            </a:r>
            <a:r>
              <a:rPr b="0"/>
              <a:t> pour la recherche d'un employeur </a:t>
            </a:r>
          </a:p>
          <a:p>
            <a:pPr marL="172451" indent="-172451" defTabSz="343728">
              <a:buClrTx/>
              <a:buSzPct val="100000"/>
              <a:buFontTx/>
              <a:buChar char="•"/>
              <a:defRPr sz="14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montage et suivi du dossier d’alternance</a:t>
            </a:r>
          </a:p>
          <a:p>
            <a:pPr marL="172451" indent="-172451" defTabSz="343728">
              <a:buClrTx/>
              <a:buSzPct val="100000"/>
              <a:buFontTx/>
              <a:buChar char="•"/>
              <a:defRPr sz="14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mise à disposition du réseau d'employeurs en recherche d’alternants</a:t>
            </a:r>
          </a:p>
          <a:p>
            <a:pPr marL="66835" indent="-66835" defTabSz="343728">
              <a:buSzTx/>
              <a:buNone/>
              <a:defRPr sz="14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66835" indent="-66835" defTabSz="343728">
              <a:buSzTx/>
              <a:buNone/>
              <a:defRPr sz="14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0" indent="0" defTabSz="343728">
              <a:buSzTx/>
              <a:buNone/>
              <a:defRPr sz="1400" u="sng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Inscription en deux étapes</a:t>
            </a:r>
          </a:p>
          <a:p>
            <a:pPr marL="0" indent="0" defTabSz="343728">
              <a:buSzTx/>
              <a:buNone/>
              <a:defRPr b="1" sz="1400" u="sng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 </a:t>
            </a:r>
          </a:p>
          <a:p>
            <a:pPr marL="0" indent="0" defTabSz="343728">
              <a:buSzTx/>
              <a:buNone/>
              <a:defRPr b="1" sz="14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L'inscription est acceptée après avoir trouvé un employeur qui valide l’alternance.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81;p24"/>
          <p:cNvSpPr txBox="1"/>
          <p:nvPr/>
        </p:nvSpPr>
        <p:spPr>
          <a:xfrm>
            <a:off x="752900" y="2571899"/>
            <a:ext cx="2307603" cy="48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>
            <a:lvl1pPr algn="ctr">
              <a:lnSpc>
                <a:spcPct val="115000"/>
              </a:lnSpc>
              <a:spcBef>
                <a:spcPts val="1600"/>
              </a:spcBef>
              <a:defRPr b="1" sz="2000">
                <a:solidFill>
                  <a:srgbClr val="1A9988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>
            <a:pPr/>
            <a:r>
              <a:t>ALTERNANCE </a:t>
            </a:r>
          </a:p>
        </p:txBody>
      </p:sp>
      <p:grpSp>
        <p:nvGrpSpPr>
          <p:cNvPr id="373" name="Google Shape;382;p24"/>
          <p:cNvGrpSpPr/>
          <p:nvPr/>
        </p:nvGrpSpPr>
        <p:grpSpPr>
          <a:xfrm>
            <a:off x="722898" y="3019343"/>
            <a:ext cx="2307610" cy="919444"/>
            <a:chOff x="0" y="-1"/>
            <a:chExt cx="2307609" cy="919443"/>
          </a:xfrm>
        </p:grpSpPr>
        <p:sp>
          <p:nvSpPr>
            <p:cNvPr id="371" name="Rectangle"/>
            <p:cNvSpPr/>
            <p:nvPr/>
          </p:nvSpPr>
          <p:spPr>
            <a:xfrm>
              <a:off x="-1" y="-2"/>
              <a:ext cx="2307610" cy="819908"/>
            </a:xfrm>
            <a:prstGeom prst="rect">
              <a:avLst/>
            </a:prstGeom>
            <a:gradFill flip="none" rotWithShape="1">
              <a:gsLst>
                <a:gs pos="0">
                  <a:srgbClr val="F5D0D0"/>
                </a:gs>
                <a:gs pos="100000">
                  <a:srgbClr val="D96868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1600"/>
                </a:spcBef>
                <a:defRPr b="1" sz="4800">
                  <a:solidFill>
                    <a:srgbClr val="1A9988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372" name="35"/>
            <p:cNvSpPr txBox="1"/>
            <p:nvPr/>
          </p:nvSpPr>
          <p:spPr>
            <a:xfrm>
              <a:off x="-1" y="0"/>
              <a:ext cx="2307610" cy="919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1" tIns="91421" rIns="91421" bIns="91421" numCol="1" anchor="t">
              <a:spAutoFit/>
            </a:bodyPr>
            <a:lstStyle>
              <a:lvl1pPr algn="ctr">
                <a:lnSpc>
                  <a:spcPct val="115000"/>
                </a:lnSpc>
                <a:spcBef>
                  <a:spcPts val="1600"/>
                </a:spcBef>
                <a:defRPr b="1" sz="4800">
                  <a:solidFill>
                    <a:srgbClr val="1A9988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6 </a:t>
              </a:r>
            </a:p>
          </p:txBody>
        </p:sp>
      </p:grpSp>
      <p:sp>
        <p:nvSpPr>
          <p:cNvPr id="374" name="Google Shape;384;p24"/>
          <p:cNvSpPr/>
          <p:nvPr/>
        </p:nvSpPr>
        <p:spPr>
          <a:xfrm flipH="1">
            <a:off x="3224346" y="2706496"/>
            <a:ext cx="7" cy="1832104"/>
          </a:xfrm>
          <a:prstGeom prst="line">
            <a:avLst/>
          </a:prstGeom>
          <a:ln>
            <a:solidFill>
              <a:schemeClr val="accent1"/>
            </a:solidFill>
            <a:prstDash val="dot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5" name="Google Shape;385;p24"/>
          <p:cNvSpPr txBox="1"/>
          <p:nvPr/>
        </p:nvSpPr>
        <p:spPr>
          <a:xfrm>
            <a:off x="3335975" y="2571849"/>
            <a:ext cx="2544001" cy="48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>
            <a:lvl1pPr algn="ctr">
              <a:lnSpc>
                <a:spcPct val="115000"/>
              </a:lnSpc>
              <a:spcBef>
                <a:spcPts val="1600"/>
              </a:spcBef>
              <a:defRPr b="1" sz="2000">
                <a:solidFill>
                  <a:srgbClr val="1A9988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>
            <a:pPr/>
            <a:r>
              <a:t>INDIVIDUELLE </a:t>
            </a:r>
          </a:p>
        </p:txBody>
      </p:sp>
      <p:grpSp>
        <p:nvGrpSpPr>
          <p:cNvPr id="378" name="Google Shape;386;p24"/>
          <p:cNvGrpSpPr/>
          <p:nvPr/>
        </p:nvGrpSpPr>
        <p:grpSpPr>
          <a:xfrm>
            <a:off x="3418199" y="3019342"/>
            <a:ext cx="2307612" cy="919444"/>
            <a:chOff x="0" y="0"/>
            <a:chExt cx="2307610" cy="919442"/>
          </a:xfrm>
        </p:grpSpPr>
        <p:sp>
          <p:nvSpPr>
            <p:cNvPr id="376" name="Rectangle"/>
            <p:cNvSpPr/>
            <p:nvPr/>
          </p:nvSpPr>
          <p:spPr>
            <a:xfrm>
              <a:off x="0" y="-1"/>
              <a:ext cx="2307611" cy="866711"/>
            </a:xfrm>
            <a:prstGeom prst="rect">
              <a:avLst/>
            </a:prstGeom>
            <a:gradFill flip="none" rotWithShape="1"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1600"/>
                </a:spcBef>
                <a:defRPr b="1" sz="4800">
                  <a:solidFill>
                    <a:srgbClr val="1A9988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377" name="40"/>
            <p:cNvSpPr txBox="1"/>
            <p:nvPr/>
          </p:nvSpPr>
          <p:spPr>
            <a:xfrm>
              <a:off x="0" y="0"/>
              <a:ext cx="2307611" cy="919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1" tIns="91421" rIns="91421" bIns="91421" numCol="1" anchor="t">
              <a:spAutoFit/>
            </a:bodyPr>
            <a:lstStyle>
              <a:lvl1pPr algn="ctr">
                <a:lnSpc>
                  <a:spcPct val="115000"/>
                </a:lnSpc>
                <a:spcBef>
                  <a:spcPts val="1600"/>
                </a:spcBef>
                <a:defRPr b="1" sz="4800">
                  <a:solidFill>
                    <a:srgbClr val="1A9988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4</a:t>
              </a:r>
            </a:p>
          </p:txBody>
        </p:sp>
      </p:grpSp>
      <p:sp>
        <p:nvSpPr>
          <p:cNvPr id="379" name="Google Shape;388;p24"/>
          <p:cNvSpPr/>
          <p:nvPr/>
        </p:nvSpPr>
        <p:spPr>
          <a:xfrm>
            <a:off x="5919649" y="2706496"/>
            <a:ext cx="3" cy="1832104"/>
          </a:xfrm>
          <a:prstGeom prst="line">
            <a:avLst/>
          </a:prstGeom>
          <a:ln>
            <a:solidFill>
              <a:schemeClr val="accent1"/>
            </a:solidFill>
            <a:prstDash val="dot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0" name="Google Shape;389;p24"/>
          <p:cNvSpPr txBox="1"/>
          <p:nvPr/>
        </p:nvSpPr>
        <p:spPr>
          <a:xfrm>
            <a:off x="6083503" y="2571899"/>
            <a:ext cx="3224454" cy="48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>
            <a:lvl1pPr>
              <a:lnSpc>
                <a:spcPct val="115000"/>
              </a:lnSpc>
              <a:spcBef>
                <a:spcPts val="1600"/>
              </a:spcBef>
              <a:defRPr b="1" sz="2000">
                <a:solidFill>
                  <a:srgbClr val="1A9988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>
            <a:pPr/>
            <a:r>
              <a:t>       UNIVERSITÉ</a:t>
            </a:r>
          </a:p>
        </p:txBody>
      </p:sp>
      <p:grpSp>
        <p:nvGrpSpPr>
          <p:cNvPr id="383" name="Google Shape;390;p24"/>
          <p:cNvGrpSpPr/>
          <p:nvPr/>
        </p:nvGrpSpPr>
        <p:grpSpPr>
          <a:xfrm>
            <a:off x="6336050" y="3019341"/>
            <a:ext cx="2307612" cy="1859242"/>
            <a:chOff x="0" y="-1"/>
            <a:chExt cx="2307610" cy="1859241"/>
          </a:xfrm>
        </p:grpSpPr>
        <p:sp>
          <p:nvSpPr>
            <p:cNvPr id="381" name="Rectangle"/>
            <p:cNvSpPr/>
            <p:nvPr/>
          </p:nvSpPr>
          <p:spPr>
            <a:xfrm>
              <a:off x="0" y="-1"/>
              <a:ext cx="2307611" cy="866708"/>
            </a:xfrm>
            <a:prstGeom prst="rect">
              <a:avLst/>
            </a:prstGeom>
            <a:gradFill flip="none" rotWithShape="1">
              <a:gsLst>
                <a:gs pos="0">
                  <a:srgbClr val="DCECD5"/>
                </a:gs>
                <a:gs pos="100000">
                  <a:srgbClr val="93BC81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spcBef>
                  <a:spcPts val="1600"/>
                </a:spcBef>
                <a:defRPr sz="3300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382" name="30"/>
            <p:cNvSpPr txBox="1"/>
            <p:nvPr/>
          </p:nvSpPr>
          <p:spPr>
            <a:xfrm>
              <a:off x="0" y="-3"/>
              <a:ext cx="2307611" cy="18592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1" tIns="91421" rIns="91421" bIns="91421" numCol="1" anchor="t">
              <a:spAutoFit/>
            </a:bodyPr>
            <a:lstStyle/>
            <a:p>
              <a:pPr algn="ctr">
                <a:defRPr b="1" sz="4800">
                  <a:solidFill>
                    <a:srgbClr val="1A9988"/>
                  </a:solidFill>
                  <a:latin typeface="Lato"/>
                  <a:ea typeface="Lato"/>
                  <a:cs typeface="Lato"/>
                  <a:sym typeface="Lato"/>
                </a:defRPr>
              </a:pPr>
              <a:r>
                <a:t>1</a:t>
              </a:r>
            </a:p>
            <a:p>
              <a:pPr algn="ctr">
                <a:spcBef>
                  <a:spcPts val="1600"/>
                </a:spcBef>
                <a:defRPr b="1" sz="4800">
                  <a:solidFill>
                    <a:srgbClr val="1A9988"/>
                  </a:solidFill>
                  <a:latin typeface="Lato"/>
                  <a:ea typeface="Lato"/>
                  <a:cs typeface="Lato"/>
                  <a:sym typeface="Lato"/>
                </a:defRPr>
              </a:pPr>
              <a:r>
                <a:t> </a:t>
              </a:r>
            </a:p>
          </p:txBody>
        </p:sp>
      </p:grpSp>
      <p:pic>
        <p:nvPicPr>
          <p:cNvPr id="384" name="Google Shape;391;p24" descr="Google Shape;391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76250"/>
            <a:ext cx="9181601" cy="2000250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Google Shape;392;p24"/>
          <p:cNvSpPr txBox="1"/>
          <p:nvPr/>
        </p:nvSpPr>
        <p:spPr>
          <a:xfrm>
            <a:off x="5959325" y="4007437"/>
            <a:ext cx="3000601" cy="48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>
            <a:lvl1pPr algn="ctr">
              <a:lnSpc>
                <a:spcPct val="115000"/>
              </a:lnSpc>
              <a:spcBef>
                <a:spcPts val="1600"/>
              </a:spcBef>
              <a:defRPr b="1" sz="2000">
                <a:solidFill>
                  <a:srgbClr val="1A9988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>
            <a:pPr/>
            <a:r>
              <a:t>Participation</a:t>
            </a:r>
          </a:p>
        </p:txBody>
      </p:sp>
      <p:sp>
        <p:nvSpPr>
          <p:cNvPr id="386" name="Google Shape;393;p24"/>
          <p:cNvSpPr txBox="1"/>
          <p:nvPr>
            <p:ph type="title"/>
          </p:nvPr>
        </p:nvSpPr>
        <p:spPr>
          <a:xfrm>
            <a:off x="1561750" y="893025"/>
            <a:ext cx="5873101" cy="1166707"/>
          </a:xfrm>
          <a:prstGeom prst="rect">
            <a:avLst/>
          </a:prstGeom>
          <a:solidFill>
            <a:srgbClr val="F3F3F3"/>
          </a:solidFill>
        </p:spPr>
        <p:txBody>
          <a:bodyPr/>
          <a:lstStyle/>
          <a:p>
            <a:pPr algn="ctr" defTabSz="457200">
              <a:defRPr sz="3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SESSION 2023</a:t>
            </a:r>
          </a:p>
          <a:p>
            <a:pPr algn="ctr" defTabSz="457200">
              <a:defRPr b="0" sz="3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11 PARTICIPATIONS</a:t>
            </a:r>
          </a:p>
        </p:txBody>
      </p:sp>
      <p:sp>
        <p:nvSpPr>
          <p:cNvPr id="387" name="Participations"/>
          <p:cNvSpPr txBox="1"/>
          <p:nvPr/>
        </p:nvSpPr>
        <p:spPr>
          <a:xfrm>
            <a:off x="995241" y="4098859"/>
            <a:ext cx="1762919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115000"/>
              </a:lnSpc>
              <a:spcBef>
                <a:spcPts val="1600"/>
              </a:spcBef>
              <a:defRPr b="1" sz="2000">
                <a:solidFill>
                  <a:srgbClr val="1A9988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>
            <a:pPr/>
            <a:r>
              <a:t>Participations </a:t>
            </a:r>
          </a:p>
        </p:txBody>
      </p:sp>
      <p:sp>
        <p:nvSpPr>
          <p:cNvPr id="388" name="Participations"/>
          <p:cNvSpPr txBox="1"/>
          <p:nvPr/>
        </p:nvSpPr>
        <p:spPr>
          <a:xfrm>
            <a:off x="3761799" y="4098859"/>
            <a:ext cx="169235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115000"/>
              </a:lnSpc>
              <a:spcBef>
                <a:spcPts val="1600"/>
              </a:spcBef>
              <a:defRPr b="1" sz="2000">
                <a:solidFill>
                  <a:srgbClr val="1A9988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>
            <a:pPr/>
            <a:r>
              <a:t>Participations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400;p25"/>
          <p:cNvSpPr txBox="1"/>
          <p:nvPr>
            <p:ph type="title"/>
          </p:nvPr>
        </p:nvSpPr>
        <p:spPr>
          <a:xfrm>
            <a:off x="595481" y="739416"/>
            <a:ext cx="9144004" cy="94950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algn="ctr" defTabSz="694944">
              <a:defRPr sz="2000">
                <a:solidFill>
                  <a:schemeClr val="accent5"/>
                </a:solidFill>
              </a:defRPr>
            </a:pPr>
            <a:r>
              <a:t>Inspire Change Program </a:t>
            </a:r>
            <a:r>
              <a:rPr b="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summer 2023 </a:t>
            </a:r>
          </a:p>
        </p:txBody>
      </p:sp>
      <p:pic>
        <p:nvPicPr>
          <p:cNvPr id="391" name="Google Shape;411;p25" descr="Google Shape;411;p25"/>
          <p:cNvPicPr>
            <a:picLocks noChangeAspect="1"/>
          </p:cNvPicPr>
          <p:nvPr/>
        </p:nvPicPr>
        <p:blipFill>
          <a:blip r:embed="rId2">
            <a:extLst/>
          </a:blip>
          <a:srcRect l="0" t="0" r="0" b="77306"/>
          <a:stretch>
            <a:fillRect/>
          </a:stretch>
        </p:blipFill>
        <p:spPr>
          <a:xfrm>
            <a:off x="-7852" y="4193999"/>
            <a:ext cx="9144004" cy="94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Google Shape;413;p25" descr="Google Shape;413;p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1245" y="694651"/>
            <a:ext cx="1460507" cy="542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CYPRIEN CERTIFICAT.jpeg" descr="CYPRIEN CERTIFICAT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2306" y="1346883"/>
            <a:ext cx="2056453" cy="2741936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394" name="ALICE F  CERTIFICAT.jpeg" descr="ALICE F  CERTIFICAT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85350" y="1346883"/>
            <a:ext cx="2056456" cy="2741935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395" name="PHOTOS ASSEMBLÉE GE.jpeg" descr="PHOTOS ASSEMBLÉE GE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43613" y="1390219"/>
            <a:ext cx="1490991" cy="2650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CHLOÉ DRAPEAU ONU.jpeg" descr="CHLOÉ DRAPEAU ONU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08163" y="1390219"/>
            <a:ext cx="1987982" cy="2650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372;g3bd6be29627b8b74_0" descr="Google Shape;372;g3bd6be29627b8b74_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1448" y="268299"/>
            <a:ext cx="3081254" cy="1027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Google Shape;373;g3bd6be29627b8b74_0" descr="Google Shape;373;g3bd6be29627b8b74_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4899" y="1555912"/>
            <a:ext cx="2217650" cy="3250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Google Shape;374;g3bd6be29627b8b74_0" descr="Google Shape;374;g3bd6be29627b8b74_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22550" y="1454162"/>
            <a:ext cx="2362251" cy="3454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Google Shape;375;g3bd6be29627b8b74_0" descr="Google Shape;375;g3bd6be29627b8b74_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84798" y="1544375"/>
            <a:ext cx="3741376" cy="3364175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Google Shape;376;g3bd6be29627b8b74_0"/>
          <p:cNvSpPr txBox="1"/>
          <p:nvPr/>
        </p:nvSpPr>
        <p:spPr>
          <a:xfrm>
            <a:off x="4909625" y="1555924"/>
            <a:ext cx="1973705" cy="1579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/>
          <a:p>
            <a:pPr algn="ctr">
              <a:defRPr b="1" sz="26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Vision 2030 </a:t>
            </a:r>
            <a:endParaRPr sz="2000"/>
          </a:p>
          <a:p>
            <a:pPr algn="ctr">
              <a:defRPr sz="2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Programme Inspire Change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43;p20" descr="Google Shape;343;p20"/>
          <p:cNvPicPr>
            <a:picLocks noChangeAspect="1"/>
          </p:cNvPicPr>
          <p:nvPr/>
        </p:nvPicPr>
        <p:blipFill>
          <a:blip r:embed="rId2">
            <a:extLst/>
          </a:blip>
          <a:srcRect l="5443" t="0" r="0" b="0"/>
          <a:stretch>
            <a:fillRect/>
          </a:stretch>
        </p:blipFill>
        <p:spPr>
          <a:xfrm>
            <a:off x="44615" y="49270"/>
            <a:ext cx="2924314" cy="1207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Google Shape;344;p20" descr="Google Shape;344;p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7017449" y="102300"/>
            <a:ext cx="2228858" cy="2024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TEAM BOUGE .mp4" descr="TEAM BOUGE 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41246" y="1744846"/>
            <a:ext cx="4102374" cy="30767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401" name="Capture d’écran 2023-09-12 à 19.33.40.png" descr="Capture d’écran 2023-09-12 à 19.33.4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79578" y="3777307"/>
            <a:ext cx="4051303" cy="901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Capture d’écran 2023-09-12 à 19.50.50.png" descr="Capture d’écran 2023-09-12 à 19.50.5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783786" y="6133157"/>
            <a:ext cx="762003" cy="762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Capture d’écran 2023-09-12 à 19.51.44.png" descr="Capture d’écran 2023-09-12 à 19.51.4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48801" y="2752973"/>
            <a:ext cx="799173" cy="762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Capture d’écran 2023-09-12 à 19.52.51.png" descr="Capture d’écran 2023-09-12 à 19.52.51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567385" y="3884119"/>
            <a:ext cx="762003" cy="688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Capture d’écran 2023-09-12 à 19.53.52.png" descr="Capture d’écran 2023-09-12 à 19.53.5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781723" y="2867454"/>
            <a:ext cx="2685120" cy="5330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4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400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40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0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176;p1"/>
          <p:cNvSpPr txBox="1"/>
          <p:nvPr>
            <p:ph type="subTitle" sz="half" idx="1"/>
          </p:nvPr>
        </p:nvSpPr>
        <p:spPr>
          <a:xfrm>
            <a:off x="3117836" y="711340"/>
            <a:ext cx="5531042" cy="2659298"/>
          </a:xfrm>
          <a:prstGeom prst="rect">
            <a:avLst/>
          </a:prstGeom>
        </p:spPr>
        <p:txBody>
          <a:bodyPr/>
          <a:lstStyle/>
          <a:p>
            <a:pPr indent="0" defTabSz="644651">
              <a:defRPr b="1" sz="1300">
                <a:solidFill>
                  <a:schemeClr val="accent5">
                    <a:lumOff val="-5803"/>
                  </a:schemeClr>
                </a:solidFill>
              </a:defRPr>
            </a:pPr>
            <a:r>
              <a:t>Contact ICC </a:t>
            </a:r>
          </a:p>
          <a:p>
            <a:pPr indent="0" defTabSz="644651">
              <a:defRPr sz="1300">
                <a:solidFill>
                  <a:schemeClr val="accent5">
                    <a:lumOff val="-5803"/>
                  </a:schemeClr>
                </a:solidFill>
              </a:defRPr>
            </a:pPr>
            <a:r>
              <a:t>Marie-Charlotte STOHR </a:t>
            </a:r>
            <a:endParaRPr sz="2200">
              <a:solidFill>
                <a:srgbClr val="073763"/>
              </a:solidFill>
            </a:endParaRPr>
          </a:p>
          <a:p>
            <a:pPr indent="0" defTabSz="685800">
              <a:defRPr b="1" sz="1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>
                <a:hlinkClick r:id="rId2" invalidUrl="" action="" tgtFrame="" tooltip="" history="1" highlightClick="0" endSnd="0"/>
              </a:rPr>
              <a:t>info@inspiredchangecorp.com</a:t>
            </a:r>
            <a:endParaRPr>
              <a:solidFill>
                <a:srgbClr val="073763"/>
              </a:solidFill>
            </a:endParaRPr>
          </a:p>
          <a:p>
            <a:pPr indent="0" defTabSz="685800">
              <a:defRPr b="1" sz="1200">
                <a:solidFill>
                  <a:srgbClr val="073763"/>
                </a:solidFill>
              </a:defRPr>
            </a:pPr>
            <a:r>
              <a:t>+33.6.78.16.46.31 (whats app)</a:t>
            </a:r>
          </a:p>
          <a:p>
            <a:pPr indent="0" defTabSz="685800">
              <a:defRPr b="1" sz="1300">
                <a:solidFill>
                  <a:srgbClr val="073763"/>
                </a:solidFill>
              </a:defRPr>
            </a:pPr>
          </a:p>
          <a:p>
            <a:pPr indent="0" defTabSz="685800">
              <a:defRPr b="1" sz="1300" u="sng">
                <a:solidFill>
                  <a:srgbClr val="073763"/>
                </a:solidFill>
              </a:defRPr>
            </a:pPr>
            <a:r>
              <a:t>Informations à fournir</a:t>
            </a:r>
          </a:p>
          <a:p>
            <a:pPr indent="0" defTabSz="685800">
              <a:defRPr sz="1300">
                <a:solidFill>
                  <a:srgbClr val="073763"/>
                </a:solidFill>
              </a:defRPr>
            </a:pPr>
            <a:r>
              <a:t>Nom et prénom</a:t>
            </a:r>
          </a:p>
          <a:p>
            <a:pPr indent="0" defTabSz="685800">
              <a:defRPr sz="1300">
                <a:solidFill>
                  <a:srgbClr val="073763"/>
                </a:solidFill>
              </a:defRPr>
            </a:pPr>
            <a:r>
              <a:t>Numéro de téléphone + email</a:t>
            </a:r>
          </a:p>
          <a:p>
            <a:pPr indent="0" defTabSz="685800">
              <a:defRPr sz="1300">
                <a:solidFill>
                  <a:srgbClr val="073763"/>
                </a:solidFill>
              </a:defRPr>
            </a:pPr>
            <a:r>
              <a:t>Votre parcours académique  (niveau d'études et d’anglais)</a:t>
            </a:r>
          </a:p>
          <a:p>
            <a:pPr indent="0" defTabSz="685800">
              <a:defRPr sz="1300">
                <a:solidFill>
                  <a:srgbClr val="073763"/>
                </a:solidFill>
              </a:defRPr>
            </a:pPr>
            <a:r>
              <a:t>Votre parcours professionnel </a:t>
            </a:r>
          </a:p>
          <a:p>
            <a:pPr indent="0" defTabSz="685800">
              <a:defRPr sz="1300">
                <a:solidFill>
                  <a:srgbClr val="073763"/>
                </a:solidFill>
              </a:defRPr>
            </a:pPr>
            <a:r>
              <a:t>Votre choix de participation </a:t>
            </a:r>
          </a:p>
        </p:txBody>
      </p:sp>
      <p:sp>
        <p:nvSpPr>
          <p:cNvPr id="408" name="Google Shape;177;p1"/>
          <p:cNvSpPr/>
          <p:nvPr/>
        </p:nvSpPr>
        <p:spPr>
          <a:xfrm>
            <a:off x="0" y="-26"/>
            <a:ext cx="9144000" cy="5412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pic>
        <p:nvPicPr>
          <p:cNvPr id="409" name="Google Shape;178;p1" descr="Google Shape;178;p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8797" y="100777"/>
            <a:ext cx="737407" cy="273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Google Shape;179;p1" descr="Google Shape;179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7307" y="707569"/>
            <a:ext cx="2520956" cy="2299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185;p5" descr="Google Shape;185;p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0849" y="467523"/>
            <a:ext cx="4530505" cy="4569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Google Shape;186;p5" descr="Google Shape;186;p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" y="539725"/>
            <a:ext cx="4495800" cy="4569125"/>
          </a:xfrm>
          <a:prstGeom prst="rect">
            <a:avLst/>
          </a:prstGeom>
          <a:ln w="57150">
            <a:solidFill>
              <a:srgbClr val="1C4587"/>
            </a:solidFill>
          </a:ln>
        </p:spPr>
      </p:pic>
      <p:grpSp>
        <p:nvGrpSpPr>
          <p:cNvPr id="284" name="Google Shape;187;p5"/>
          <p:cNvGrpSpPr/>
          <p:nvPr/>
        </p:nvGrpSpPr>
        <p:grpSpPr>
          <a:xfrm>
            <a:off x="4594880" y="539721"/>
            <a:ext cx="4425887" cy="4569132"/>
            <a:chOff x="-1" y="0"/>
            <a:chExt cx="4425886" cy="4569131"/>
          </a:xfrm>
        </p:grpSpPr>
        <p:sp>
          <p:nvSpPr>
            <p:cNvPr id="282" name="Rectangle"/>
            <p:cNvSpPr/>
            <p:nvPr/>
          </p:nvSpPr>
          <p:spPr>
            <a:xfrm>
              <a:off x="-2" y="-1"/>
              <a:ext cx="4425887" cy="4569132"/>
            </a:xfrm>
            <a:prstGeom prst="rect">
              <a:avLst/>
            </a:prstGeom>
            <a:noFill/>
            <a:ln w="57150" cap="flat">
              <a:solidFill>
                <a:srgbClr val="1C458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defRPr sz="1900">
                  <a:solidFill>
                    <a:srgbClr val="073763"/>
                  </a:solidFill>
                  <a:latin typeface="Playfair Display"/>
                  <a:ea typeface="Playfair Display"/>
                  <a:cs typeface="Playfair Display"/>
                  <a:sym typeface="Playfair Display"/>
                </a:defRPr>
              </a:pPr>
            </a:p>
          </p:txBody>
        </p:sp>
        <p:sp>
          <p:nvSpPr>
            <p:cNvPr id="283" name="InspireChange est un programme de formation et de recherche qui se déroule au sein de la prestigieuse institution des Nations Unies par et auprès de Diplomates de haut niveau.…"/>
            <p:cNvSpPr txBox="1"/>
            <p:nvPr/>
          </p:nvSpPr>
          <p:spPr>
            <a:xfrm>
              <a:off x="28129" y="12452"/>
              <a:ext cx="4369626" cy="38785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1" tIns="91421" rIns="91421" bIns="91421" numCol="1" anchor="t">
              <a:spAutoFit/>
            </a:bodyPr>
            <a:lstStyle/>
            <a:p>
              <a:pPr indent="457200" algn="ctr">
                <a:defRPr b="1" sz="3200">
                  <a:solidFill>
                    <a:srgbClr val="073763"/>
                  </a:solidFill>
                  <a:latin typeface="Playfair Display"/>
                  <a:ea typeface="Playfair Display"/>
                  <a:cs typeface="Playfair Display"/>
                  <a:sym typeface="Playfair Display"/>
                </a:defRPr>
              </a:pPr>
            </a:p>
            <a:p>
              <a:pPr indent="457200" algn="ctr">
                <a:defRPr sz="2500">
                  <a:solidFill>
                    <a:schemeClr val="accent5"/>
                  </a:solidFill>
                  <a:latin typeface="Playfair Display"/>
                  <a:ea typeface="Playfair Display"/>
                  <a:cs typeface="Playfair Display"/>
                  <a:sym typeface="Playfair Display"/>
                </a:defRPr>
              </a:pPr>
            </a:p>
            <a:p>
              <a:pPr algn="ctr">
                <a:defRPr i="1" sz="1700">
                  <a:solidFill>
                    <a:srgbClr val="073763"/>
                  </a:solidFill>
                  <a:latin typeface="Playfair Display"/>
                  <a:ea typeface="Playfair Display"/>
                  <a:cs typeface="Playfair Display"/>
                  <a:sym typeface="Playfair Display"/>
                </a:defRPr>
              </a:pPr>
              <a:r>
                <a:t>Inspire Change </a:t>
              </a:r>
              <a:r>
                <a:rPr i="0"/>
                <a:t>est un programme de </a:t>
              </a:r>
              <a:r>
                <a:rPr b="1" i="0"/>
                <a:t>formation</a:t>
              </a:r>
              <a:r>
                <a:rPr i="0"/>
                <a:t> et de </a:t>
              </a:r>
              <a:r>
                <a:rPr b="1" i="0"/>
                <a:t>recherche</a:t>
              </a:r>
              <a:r>
                <a:rPr i="0"/>
                <a:t> qui se déroule au sein de la prestigieuse institution des Nations Unies auprès de diplomates et membres de la société civile de haut niveau.</a:t>
              </a:r>
            </a:p>
            <a:p>
              <a:pPr algn="ctr">
                <a:defRPr sz="1700">
                  <a:solidFill>
                    <a:srgbClr val="073763"/>
                  </a:solidFill>
                  <a:latin typeface="Playfair Display"/>
                  <a:ea typeface="Playfair Display"/>
                  <a:cs typeface="Playfair Display"/>
                  <a:sym typeface="Playfair Display"/>
                </a:defRPr>
              </a:pPr>
            </a:p>
            <a:p>
              <a:pPr algn="ctr">
                <a:defRPr sz="1700">
                  <a:solidFill>
                    <a:srgbClr val="073763"/>
                  </a:solidFill>
                  <a:latin typeface="Playfair Display"/>
                  <a:ea typeface="Playfair Display"/>
                  <a:cs typeface="Playfair Display"/>
                  <a:sym typeface="Playfair Display"/>
                </a:defRPr>
              </a:pPr>
              <a:r>
                <a:t>Il offre aux étudiants la possibilité de devenir des acteurs dédiés au changement et à la réalisation des Objectifs de Développement Durable</a:t>
              </a:r>
              <a:r>
                <a:rPr sz="1900"/>
                <a:t>.</a:t>
              </a:r>
            </a:p>
          </p:txBody>
        </p:sp>
      </p:grpSp>
      <p:sp>
        <p:nvSpPr>
          <p:cNvPr id="285" name="Google Shape;188;p5"/>
          <p:cNvSpPr txBox="1"/>
          <p:nvPr/>
        </p:nvSpPr>
        <p:spPr>
          <a:xfrm>
            <a:off x="4559922" y="720068"/>
            <a:ext cx="4495803" cy="563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>
            <a:lvl1pPr indent="457200" algn="ctr">
              <a:defRPr b="1" sz="25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>
            <a:pPr/>
            <a:r>
              <a:t>INSPIRE CHANGE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357;p22" descr="Google Shape;357;p22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27012" r="2433" b="29586"/>
          <a:stretch>
            <a:fillRect/>
          </a:stretch>
        </p:blipFill>
        <p:spPr>
          <a:xfrm>
            <a:off x="-2" y="-2"/>
            <a:ext cx="9144004" cy="1370957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Google Shape;358;p22"/>
          <p:cNvSpPr txBox="1"/>
          <p:nvPr>
            <p:ph type="title" idx="4294967295"/>
          </p:nvPr>
        </p:nvSpPr>
        <p:spPr>
          <a:xfrm>
            <a:off x="-1" y="1370950"/>
            <a:ext cx="8020202" cy="885000"/>
          </a:xfrm>
          <a:prstGeom prst="rect">
            <a:avLst/>
          </a:prstGeom>
        </p:spPr>
        <p:txBody>
          <a:bodyPr/>
          <a:lstStyle/>
          <a:p>
            <a:pPr defTabSz="740662">
              <a:defRPr sz="2200">
                <a:solidFill>
                  <a:schemeClr val="accent5">
                    <a:lumOff val="-5803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ICC répond aux tendances du marché du travail</a:t>
            </a:r>
          </a:p>
          <a:p>
            <a:pPr defTabSz="740662">
              <a:defRPr b="0" sz="2200">
                <a:solidFill>
                  <a:schemeClr val="accent5">
                    <a:lumOff val="-5803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Avec les ODD</a:t>
            </a:r>
          </a:p>
        </p:txBody>
      </p:sp>
      <p:sp>
        <p:nvSpPr>
          <p:cNvPr id="289" name="Google Shape;359;p22"/>
          <p:cNvSpPr txBox="1"/>
          <p:nvPr>
            <p:ph type="body" sz="half" idx="4294967295"/>
          </p:nvPr>
        </p:nvSpPr>
        <p:spPr>
          <a:xfrm>
            <a:off x="152400" y="2464012"/>
            <a:ext cx="3893400" cy="2571901"/>
          </a:xfrm>
          <a:prstGeom prst="rect">
            <a:avLst/>
          </a:prstGeom>
        </p:spPr>
        <p:txBody>
          <a:bodyPr/>
          <a:lstStyle/>
          <a:p>
            <a:pPr indent="0" defTabSz="868680">
              <a:lnSpc>
                <a:spcPct val="115000"/>
              </a:lnSpc>
              <a:defRPr b="1" sz="15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17 Objectifs de Développement Durable </a:t>
            </a:r>
            <a:r>
              <a:rPr b="0"/>
              <a:t>et</a:t>
            </a:r>
            <a:r>
              <a:t> 169 cibles </a:t>
            </a:r>
            <a:r>
              <a:rPr b="0"/>
              <a:t>pour répondre aux défis mondiaux et trouver des solutions durables.</a:t>
            </a:r>
          </a:p>
          <a:p>
            <a:pPr marL="434340" indent="-313687" defTabSz="868680">
              <a:lnSpc>
                <a:spcPct val="115000"/>
              </a:lnSpc>
              <a:spcBef>
                <a:spcPts val="1500"/>
              </a:spcBef>
              <a:buClr>
                <a:srgbClr val="073763"/>
              </a:buClr>
              <a:buSzPts val="1500"/>
              <a:buFont typeface="Helvetica"/>
              <a:buChar char="●"/>
              <a:defRPr b="1" sz="15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Les métiers d’aujourd’hui </a:t>
            </a:r>
            <a:r>
              <a:rPr b="0"/>
              <a:t>intègrent les ODD dans leur développement et leur stratégie</a:t>
            </a:r>
          </a:p>
          <a:p>
            <a:pPr marL="434340" indent="-313687" defTabSz="868680">
              <a:lnSpc>
                <a:spcPct val="115000"/>
              </a:lnSpc>
              <a:buClr>
                <a:srgbClr val="073763"/>
              </a:buClr>
              <a:buSzPts val="1500"/>
              <a:buFont typeface="Helvetica"/>
              <a:buChar char="●"/>
              <a:defRPr b="1" sz="15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Les métiers de demain </a:t>
            </a:r>
            <a:r>
              <a:rPr b="0"/>
              <a:t>doivent se former et innover pour y répondre</a:t>
            </a:r>
          </a:p>
        </p:txBody>
      </p:sp>
      <p:sp>
        <p:nvSpPr>
          <p:cNvPr id="290" name="Google Shape;360;p22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4838586" y="2040886"/>
            <a:ext cx="4064104" cy="398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/>
          <a:p>
            <a: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Lato"/>
                <a:ea typeface="Lato"/>
                <a:cs typeface="Lato"/>
                <a:sym typeface="Lato"/>
              </a:defRPr>
            </a:pPr>
            <a:r>
              <a:rPr>
                <a:hlinkClick r:id="rId2" invalidUrl="" action="" tgtFrame="" tooltip="" history="1" highlightClick="0" endSnd="0"/>
              </a:rPr>
              <a:t>OIT : les ODD et L’AVENIR DU TRAVAIL</a:t>
            </a:r>
            <a:r>
              <a:rPr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</a:p>
        </p:txBody>
      </p:sp>
      <p:pic>
        <p:nvPicPr>
          <p:cNvPr id="291" name="HLPF 2023.jpeg" descr="HLPF 202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17903" y="2525382"/>
            <a:ext cx="3265552" cy="2449165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193;p4" descr="Google Shape;193;p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Google Shape;194;p4"/>
          <p:cNvSpPr txBox="1"/>
          <p:nvPr>
            <p:ph type="title"/>
          </p:nvPr>
        </p:nvSpPr>
        <p:spPr>
          <a:xfrm>
            <a:off x="-76200" y="1111250"/>
            <a:ext cx="4229100" cy="3212402"/>
          </a:xfrm>
          <a:prstGeom prst="rect">
            <a:avLst/>
          </a:prstGeom>
        </p:spPr>
        <p:txBody>
          <a:bodyPr/>
          <a:lstStyle/>
          <a:p>
            <a:pPr algn="ctr">
              <a:defRPr sz="47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INSPIRE CHANGE</a:t>
            </a:r>
          </a:p>
          <a:p>
            <a:pPr>
              <a:defRPr>
                <a:solidFill>
                  <a:srgbClr val="073763"/>
                </a:solidFill>
              </a:defRPr>
            </a:pPr>
            <a:r>
              <a:t>      </a:t>
            </a:r>
            <a:r>
              <a:rPr sz="47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PROGRAM</a:t>
            </a:r>
            <a:r>
              <a:t>                       </a:t>
            </a:r>
          </a:p>
        </p:txBody>
      </p:sp>
      <p:sp>
        <p:nvSpPr>
          <p:cNvPr id="295" name="Google Shape;195;p4"/>
          <p:cNvSpPr txBox="1"/>
          <p:nvPr>
            <p:ph type="body" idx="1"/>
          </p:nvPr>
        </p:nvSpPr>
        <p:spPr>
          <a:xfrm>
            <a:off x="4483964" y="131696"/>
            <a:ext cx="4299303" cy="4880108"/>
          </a:xfrm>
          <a:prstGeom prst="rect">
            <a:avLst/>
          </a:prstGeom>
          <a:ln w="57150">
            <a:solidFill>
              <a:srgbClr val="1C4587"/>
            </a:solidFill>
            <a:round/>
          </a:ln>
        </p:spPr>
        <p:txBody>
          <a:bodyPr anchor="ctr"/>
          <a:lstStyle/>
          <a:p>
            <a:pPr marL="0" indent="0" defTabSz="640719">
              <a:buSzTx/>
              <a:buNone/>
              <a:defRPr sz="1274"/>
            </a:pPr>
            <a:r>
              <a:t>TERMES ET CONDITIONS</a:t>
            </a:r>
            <a:endParaRPr sz="1092"/>
          </a:p>
          <a:p>
            <a:pPr marL="0" indent="0" defTabSz="640719">
              <a:buSzTx/>
              <a:buNone/>
              <a:defRPr sz="1274"/>
            </a:pPr>
          </a:p>
          <a:p>
            <a:pPr marL="320358" indent="-231371" defTabSz="640719">
              <a:buClr>
                <a:srgbClr val="073763"/>
              </a:buClr>
              <a:buSzPts val="1200"/>
              <a:defRPr b="1" sz="1274"/>
            </a:pPr>
            <a:r>
              <a:t>Programme : </a:t>
            </a:r>
            <a:r>
              <a:rPr b="0"/>
              <a:t>formation et recherche</a:t>
            </a:r>
          </a:p>
          <a:p>
            <a:pPr marL="320358" indent="-231371" defTabSz="640719">
              <a:buClr>
                <a:srgbClr val="073763"/>
              </a:buClr>
              <a:buSzPts val="1200"/>
              <a:defRPr b="1" sz="1274"/>
            </a:pPr>
            <a:r>
              <a:t>Lieu : </a:t>
            </a:r>
            <a:r>
              <a:rPr b="0"/>
              <a:t>Nations Unies New-York</a:t>
            </a:r>
          </a:p>
          <a:p>
            <a:pPr marL="320358" indent="-231371" defTabSz="640719">
              <a:buClr>
                <a:srgbClr val="073763"/>
              </a:buClr>
              <a:buSzPts val="1200"/>
              <a:defRPr b="1" sz="1274"/>
            </a:pPr>
            <a:r>
              <a:t>Thème : </a:t>
            </a:r>
            <a:r>
              <a:rPr b="0"/>
              <a:t>Objectifs de développement durable</a:t>
            </a:r>
          </a:p>
          <a:p>
            <a:pPr marL="320358" indent="-231371" defTabSz="640719">
              <a:buClr>
                <a:srgbClr val="073763"/>
              </a:buClr>
              <a:buSzPts val="1200"/>
              <a:defRPr b="1" sz="1274"/>
            </a:pPr>
            <a:r>
              <a:t>Tarif</a:t>
            </a:r>
            <a:r>
              <a:rPr b="0"/>
              <a:t> : varie selon la formule choisie </a:t>
            </a:r>
          </a:p>
          <a:p>
            <a:pPr lvl="1" marL="791886" indent="-231371" defTabSz="640719">
              <a:buClr>
                <a:srgbClr val="073763"/>
              </a:buClr>
              <a:buSzPts val="1000"/>
              <a:buChar char="●"/>
              <a:defRPr b="1" sz="1092"/>
            </a:pPr>
          </a:p>
          <a:p>
            <a:pPr lvl="1" marL="0" indent="208026" defTabSz="640719">
              <a:buClrTx/>
              <a:buSzTx/>
              <a:buFontTx/>
              <a:buNone/>
              <a:defRPr sz="1274"/>
            </a:pPr>
            <a:r>
              <a:t>1. </a:t>
            </a:r>
            <a:r>
              <a:rPr u="sng"/>
              <a:t>Participation libre</a:t>
            </a:r>
            <a:endParaRPr sz="1092" u="sng"/>
          </a:p>
          <a:p>
            <a:pPr lvl="3" marL="0" indent="480539" defTabSz="640719">
              <a:buSzTx/>
              <a:buNone/>
              <a:defRPr sz="1092"/>
            </a:pPr>
          </a:p>
          <a:p>
            <a:pPr marL="0" indent="0" defTabSz="640719">
              <a:buSzTx/>
              <a:buNone/>
              <a:defRPr b="1" sz="1092"/>
            </a:pPr>
            <a:r>
              <a:t>           </a:t>
            </a:r>
            <a:endParaRPr u="sng"/>
          </a:p>
          <a:p>
            <a:pPr lvl="3" marL="0" indent="480539" defTabSz="640719">
              <a:buSzTx/>
              <a:buNone/>
              <a:defRPr b="1" sz="1092"/>
            </a:pPr>
            <a:endParaRPr u="sng"/>
          </a:p>
          <a:p>
            <a:pPr lvl="1" marL="0" indent="208026" defTabSz="640719">
              <a:buClrTx/>
              <a:buSzTx/>
              <a:buFontTx/>
              <a:buNone/>
              <a:defRPr b="1" sz="1092"/>
            </a:pPr>
            <a:endParaRPr u="sng"/>
          </a:p>
          <a:p>
            <a:pPr lvl="1" marL="0" indent="208026" defTabSz="640719">
              <a:buClrTx/>
              <a:buSzTx/>
              <a:buFontTx/>
              <a:buNone/>
              <a:defRPr b="1" sz="1092"/>
            </a:pPr>
            <a:endParaRPr u="sng"/>
          </a:p>
          <a:p>
            <a:pPr lvl="1" marL="0" indent="208026" defTabSz="640719">
              <a:buClrTx/>
              <a:buSzTx/>
              <a:buFontTx/>
              <a:buNone/>
              <a:defRPr b="1" sz="1092"/>
            </a:pPr>
            <a:endParaRPr u="sng"/>
          </a:p>
          <a:p>
            <a:pPr lvl="1" marL="0" indent="208026" defTabSz="640719">
              <a:buClrTx/>
              <a:buSzTx/>
              <a:buFontTx/>
              <a:buNone/>
              <a:defRPr sz="1092"/>
            </a:pPr>
            <a:endParaRPr u="sng"/>
          </a:p>
          <a:p>
            <a:pPr lvl="1" marL="0" indent="208026" defTabSz="640719">
              <a:buClrTx/>
              <a:buSzTx/>
              <a:buFontTx/>
              <a:buNone/>
              <a:defRPr sz="1092"/>
            </a:pPr>
            <a:endParaRPr u="sng"/>
          </a:p>
          <a:p>
            <a:pPr lvl="1" marL="0" indent="208026" defTabSz="640719">
              <a:buClrTx/>
              <a:buSzTx/>
              <a:buFontTx/>
              <a:buNone/>
              <a:defRPr sz="1274"/>
            </a:pPr>
            <a:r>
              <a:t>2. </a:t>
            </a:r>
            <a:r>
              <a:rPr u="sng"/>
              <a:t>Participation en alternance </a:t>
            </a:r>
            <a:endParaRPr u="sng"/>
          </a:p>
          <a:p>
            <a:pPr lvl="1" marL="0" indent="208026" defTabSz="640719">
              <a:buClrTx/>
              <a:buSzTx/>
              <a:buFontTx/>
              <a:buNone/>
              <a:defRPr b="1" sz="1274"/>
            </a:pPr>
            <a:endParaRPr u="sng"/>
          </a:p>
          <a:p>
            <a:pPr lvl="3" marL="0" indent="480539" defTabSz="640719">
              <a:buSzTx/>
              <a:buNone/>
              <a:defRPr b="1" sz="1274"/>
            </a:pPr>
            <a:r>
              <a:t>Formule 1 an / € gratuit </a:t>
            </a:r>
          </a:p>
          <a:p>
            <a:pPr marL="320358" indent="-231371" defTabSz="640719">
              <a:buClr>
                <a:srgbClr val="073763"/>
              </a:buClr>
              <a:buSzPts val="1200"/>
              <a:defRPr sz="1274"/>
            </a:pPr>
            <a:endParaRPr b="1"/>
          </a:p>
          <a:p>
            <a:pPr marL="0" indent="0" defTabSz="640719">
              <a:buClrTx/>
              <a:buSzTx/>
              <a:buFontTx/>
              <a:buNone/>
              <a:defRPr sz="1274"/>
            </a:pPr>
            <a:r>
              <a:t> </a:t>
            </a:r>
          </a:p>
          <a:p>
            <a:pPr marL="0" indent="0" defTabSz="640719">
              <a:buClrTx/>
              <a:buSzTx/>
              <a:buFontTx/>
              <a:buNone/>
              <a:defRPr sz="1274"/>
            </a:pPr>
          </a:p>
          <a:p>
            <a:pPr marL="0" indent="0" defTabSz="640719">
              <a:buClrTx/>
              <a:buSzTx/>
              <a:buFontTx/>
              <a:buNone/>
              <a:defRPr sz="1274"/>
            </a:pPr>
          </a:p>
          <a:p>
            <a:pPr marL="0" indent="0" defTabSz="640719">
              <a:buClrTx/>
              <a:buSzTx/>
              <a:buFontTx/>
              <a:buNone/>
              <a:defRPr sz="1274"/>
            </a:pPr>
            <a:r>
              <a:t>        Les candidatures sont ouvertes</a:t>
            </a:r>
            <a:r>
              <a:rPr b="1"/>
              <a:t> toute l’année</a:t>
            </a:r>
          </a:p>
        </p:txBody>
      </p:sp>
      <p:pic>
        <p:nvPicPr>
          <p:cNvPr id="296" name="Google Shape;196;p4" descr="Google Shape;196;p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89316" y="300535"/>
            <a:ext cx="863405" cy="320676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Idéal pour les étudiants en année de césure,…"/>
          <p:cNvSpPr txBox="1"/>
          <p:nvPr/>
        </p:nvSpPr>
        <p:spPr>
          <a:xfrm>
            <a:off x="4708780" y="3974686"/>
            <a:ext cx="3548582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3" indent="528065" defTabSz="704087">
              <a:buClr>
                <a:schemeClr val="accent1"/>
              </a:buClr>
              <a:buFont typeface="Helvetica"/>
              <a:defRPr b="1" i="1" sz="1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b="0"/>
              <a:t>Idéal pour les étudiants en année de césure,</a:t>
            </a:r>
            <a:endParaRPr b="0"/>
          </a:p>
          <a:p>
            <a:pPr lvl="3" indent="528065" defTabSz="704087">
              <a:buClr>
                <a:schemeClr val="accent1"/>
              </a:buClr>
              <a:buFont typeface="Helvetica"/>
              <a:defRPr b="1" i="1" sz="1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b="0"/>
              <a:t>stage fin d’année et/ou jeunes diplômés</a:t>
            </a:r>
          </a:p>
        </p:txBody>
      </p:sp>
      <p:sp>
        <p:nvSpPr>
          <p:cNvPr id="298" name="Formule Express…"/>
          <p:cNvSpPr txBox="1"/>
          <p:nvPr/>
        </p:nvSpPr>
        <p:spPr>
          <a:xfrm>
            <a:off x="4727874" y="2120900"/>
            <a:ext cx="1813461" cy="901701"/>
          </a:xfrm>
          <a:prstGeom prst="rect">
            <a:avLst/>
          </a:prstGeom>
          <a:ln w="12700">
            <a:solidFill>
              <a:srgbClr val="1C4587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704087">
              <a:buClr>
                <a:schemeClr val="accent1"/>
              </a:buClr>
              <a:buFont typeface="Helvetica"/>
              <a:defRPr b="1" sz="1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Formule Express </a:t>
            </a:r>
            <a:endParaRPr b="0"/>
          </a:p>
          <a:p>
            <a:pPr defTabSz="704087">
              <a:buClr>
                <a:schemeClr val="accent1"/>
              </a:buClr>
              <a:buFont typeface="Helvetica"/>
              <a:defRPr sz="1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pPr>
          </a:p>
          <a:p>
            <a:pPr algn="ctr" defTabSz="704087">
              <a:buClr>
                <a:schemeClr val="accent1"/>
              </a:buClr>
              <a:buFont typeface="Helvetica"/>
              <a:defRPr sz="1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1 mois = </a:t>
            </a:r>
            <a:r>
              <a:t>€ 2000</a:t>
            </a:r>
          </a:p>
          <a:p>
            <a:pPr algn="ctr" defTabSz="704087">
              <a:buClr>
                <a:schemeClr val="accent1"/>
              </a:buClr>
              <a:buFont typeface="Helvetica"/>
              <a:defRPr b="1" sz="1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    </a:t>
            </a:r>
            <a:r>
              <a:rPr i="1"/>
              <a:t>  </a:t>
            </a:r>
            <a:r>
              <a:rPr b="0"/>
              <a:t>(juillet)</a:t>
            </a:r>
          </a:p>
        </p:txBody>
      </p:sp>
      <p:sp>
        <p:nvSpPr>
          <p:cNvPr id="299" name="Formule Longue…"/>
          <p:cNvSpPr txBox="1"/>
          <p:nvPr/>
        </p:nvSpPr>
        <p:spPr>
          <a:xfrm>
            <a:off x="6550215" y="2120900"/>
            <a:ext cx="1813461" cy="901701"/>
          </a:xfrm>
          <a:prstGeom prst="rect">
            <a:avLst/>
          </a:prstGeom>
          <a:ln w="12700">
            <a:solidFill>
              <a:srgbClr val="1C4587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704087">
              <a:buClr>
                <a:schemeClr val="accent1"/>
              </a:buClr>
              <a:buFont typeface="Helvetica"/>
              <a:defRPr b="1" sz="1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  Formule Longue </a:t>
            </a:r>
            <a:endParaRPr b="0"/>
          </a:p>
          <a:p>
            <a:pPr algn="ctr" defTabSz="704087">
              <a:buClr>
                <a:schemeClr val="accent1"/>
              </a:buClr>
              <a:buFont typeface="Helvetica"/>
              <a:defRPr sz="1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pPr>
          </a:p>
          <a:p>
            <a:pPr algn="ctr" defTabSz="704087">
              <a:buClr>
                <a:schemeClr val="accent1"/>
              </a:buClr>
              <a:buFont typeface="Helvetica"/>
              <a:defRPr sz="1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  </a:t>
            </a:r>
            <a:r>
              <a:t>3 mois = </a:t>
            </a:r>
            <a:r>
              <a:t>€ 4000</a:t>
            </a:r>
          </a:p>
          <a:p>
            <a:pPr algn="ctr" defTabSz="704087">
              <a:buClr>
                <a:schemeClr val="accent1"/>
              </a:buClr>
              <a:buFont typeface="Helvetica"/>
              <a:defRPr b="1" sz="1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 </a:t>
            </a:r>
            <a:r>
              <a:rPr b="0"/>
              <a:t>(de juin à août)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193;p4" descr="Google Shape;193;p4"/>
          <p:cNvPicPr>
            <a:picLocks noChangeAspect="1"/>
          </p:cNvPicPr>
          <p:nvPr/>
        </p:nvPicPr>
        <p:blipFill>
          <a:blip r:embed="rId2">
            <a:extLst/>
          </a:blip>
          <a:srcRect l="38160" t="31777" r="28505" b="34887"/>
          <a:stretch>
            <a:fillRect/>
          </a:stretch>
        </p:blipFill>
        <p:spPr>
          <a:xfrm>
            <a:off x="-2" y="-1"/>
            <a:ext cx="9144004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Google Shape;195;p4"/>
          <p:cNvSpPr txBox="1"/>
          <p:nvPr>
            <p:ph type="body" idx="1"/>
          </p:nvPr>
        </p:nvSpPr>
        <p:spPr>
          <a:xfrm>
            <a:off x="91397" y="131696"/>
            <a:ext cx="4299305" cy="4880108"/>
          </a:xfrm>
          <a:prstGeom prst="rect">
            <a:avLst/>
          </a:prstGeom>
          <a:ln w="57150">
            <a:solidFill>
              <a:srgbClr val="1C4587"/>
            </a:solidFill>
            <a:round/>
          </a:ln>
        </p:spPr>
        <p:txBody>
          <a:bodyPr/>
          <a:lstStyle/>
          <a:p>
            <a:pPr marL="457200" indent="-330200">
              <a:buClr>
                <a:srgbClr val="073763"/>
              </a:buClr>
              <a:buSzPts val="1600"/>
              <a:defRPr b="1" sz="1600"/>
            </a:pPr>
          </a:p>
          <a:p>
            <a:pPr marL="0" indent="0">
              <a:buSzTx/>
              <a:buNone/>
              <a:defRPr sz="1600"/>
            </a:pPr>
          </a:p>
          <a:p>
            <a:pPr marL="0" indent="0">
              <a:buSzTx/>
              <a:buNone/>
              <a:defRPr b="1" sz="1600"/>
            </a:pPr>
          </a:p>
          <a:p>
            <a:pPr marL="0" indent="0">
              <a:buSzTx/>
              <a:buNone/>
              <a:defRPr b="1" sz="1400"/>
            </a:pPr>
            <a:r>
              <a:t>1.  Programme de courte durée</a:t>
            </a:r>
            <a:r>
              <a:rPr b="0"/>
              <a:t> </a:t>
            </a:r>
          </a:p>
          <a:p>
            <a:pPr marL="0" indent="0">
              <a:buSzTx/>
              <a:buNone/>
              <a:defRPr sz="1400"/>
            </a:pPr>
            <a:r>
              <a:t>        (3 mois inclus)</a:t>
            </a:r>
          </a:p>
          <a:p>
            <a:pPr marL="457200" indent="-330200">
              <a:buClr>
                <a:srgbClr val="073763"/>
              </a:buClr>
              <a:buSzPts val="1400"/>
              <a:defRPr sz="1400"/>
            </a:pPr>
            <a:r>
              <a:t>1 semaine pour arriver</a:t>
            </a:r>
          </a:p>
          <a:p>
            <a:pPr marL="457200" indent="-330200">
              <a:buClr>
                <a:srgbClr val="073763"/>
              </a:buClr>
              <a:buSzPts val="1400"/>
              <a:defRPr sz="1400"/>
            </a:pPr>
            <a:r>
              <a:t>10 semaines de programme</a:t>
            </a:r>
          </a:p>
          <a:p>
            <a:pPr marL="457200" indent="-330200">
              <a:buClr>
                <a:srgbClr val="073763"/>
              </a:buClr>
              <a:buSzPts val="1400"/>
              <a:defRPr sz="1400"/>
            </a:pPr>
            <a:r>
              <a:t>1 semaine pour partir</a:t>
            </a:r>
          </a:p>
          <a:p>
            <a:pPr marL="457200" indent="-330200">
              <a:buClr>
                <a:srgbClr val="073763"/>
              </a:buClr>
              <a:buSzPts val="1400"/>
              <a:defRPr sz="1400"/>
            </a:pPr>
          </a:p>
          <a:p>
            <a:pPr marL="0" indent="0">
              <a:buSzTx/>
              <a:buNone/>
              <a:defRPr b="1" sz="1400"/>
            </a:pPr>
            <a:r>
              <a:t>2. Séance en petit nombre</a:t>
            </a:r>
          </a:p>
          <a:p>
            <a:pPr marL="0" indent="0">
              <a:buSzTx/>
              <a:buNone/>
              <a:defRPr sz="1400"/>
            </a:pPr>
            <a:r>
              <a:t>Entre 10 à 20 participants par session</a:t>
            </a:r>
          </a:p>
          <a:p>
            <a:pPr marL="0" indent="0">
              <a:buSzTx/>
              <a:buNone/>
              <a:defRPr sz="1400"/>
            </a:pPr>
          </a:p>
          <a:p>
            <a:pPr marL="0" indent="0">
              <a:buSzTx/>
              <a:buNone/>
              <a:defRPr sz="1400"/>
            </a:pPr>
          </a:p>
          <a:p>
            <a:pPr marL="0" indent="0">
              <a:buSzTx/>
              <a:buNone/>
              <a:defRPr b="1" sz="1400"/>
            </a:pPr>
            <a:r>
              <a:t>3. Profil ouvert à tous</a:t>
            </a:r>
          </a:p>
          <a:p>
            <a:pPr marL="160420" indent="-160420">
              <a:buClrTx/>
              <a:buSzPct val="100000"/>
              <a:buFontTx/>
              <a:buChar char="•"/>
              <a:defRPr sz="1400"/>
            </a:pPr>
            <a:r>
              <a:t>bac + 3 (domaine lié au travail de l’ONU)</a:t>
            </a:r>
          </a:p>
          <a:p>
            <a:pPr marL="160420" indent="-160420">
              <a:buClrTx/>
              <a:buSzPct val="100000"/>
              <a:buFontTx/>
              <a:buChar char="•"/>
              <a:defRPr sz="1400"/>
            </a:pPr>
            <a:r>
              <a:t>bac +4 (autres études)</a:t>
            </a:r>
          </a:p>
          <a:p>
            <a:pPr marL="160420" indent="-160420">
              <a:buClrTx/>
              <a:buSzPct val="100000"/>
              <a:buFontTx/>
              <a:buChar char="•"/>
              <a:defRPr sz="1400"/>
            </a:pPr>
            <a:r>
              <a:t>niveau d’anglais C1</a:t>
            </a:r>
          </a:p>
        </p:txBody>
      </p:sp>
      <p:pic>
        <p:nvPicPr>
          <p:cNvPr id="303" name="Google Shape;196;p4" descr="Google Shape;196;p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2816" y="4171250"/>
            <a:ext cx="1557737" cy="578557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Les avantages en logistique :"/>
          <p:cNvSpPr txBox="1"/>
          <p:nvPr/>
        </p:nvSpPr>
        <p:spPr>
          <a:xfrm>
            <a:off x="188434" y="334012"/>
            <a:ext cx="3708663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u="sng">
                <a:solidFill>
                  <a:schemeClr val="accent5"/>
                </a:solidFill>
              </a:defRPr>
            </a:pPr>
            <a:r>
              <a:t>Les avantages en logistique</a:t>
            </a:r>
            <a:r>
              <a:rPr u="none"/>
              <a:t> :</a:t>
            </a:r>
          </a:p>
        </p:txBody>
      </p:sp>
      <p:grpSp>
        <p:nvGrpSpPr>
          <p:cNvPr id="307" name="Google Shape;195;p4"/>
          <p:cNvGrpSpPr/>
          <p:nvPr/>
        </p:nvGrpSpPr>
        <p:grpSpPr>
          <a:xfrm>
            <a:off x="4561798" y="131695"/>
            <a:ext cx="4299305" cy="4880110"/>
            <a:chOff x="0" y="0"/>
            <a:chExt cx="4299303" cy="4880109"/>
          </a:xfrm>
        </p:grpSpPr>
        <p:sp>
          <p:nvSpPr>
            <p:cNvPr id="305" name="Rectangle"/>
            <p:cNvSpPr/>
            <p:nvPr/>
          </p:nvSpPr>
          <p:spPr>
            <a:xfrm>
              <a:off x="-1" y="-1"/>
              <a:ext cx="4299304" cy="4880110"/>
            </a:xfrm>
            <a:prstGeom prst="rect">
              <a:avLst/>
            </a:prstGeom>
            <a:noFill/>
            <a:ln w="57150" cap="flat">
              <a:solidFill>
                <a:srgbClr val="1C458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1479">
                <a:defRPr sz="700">
                  <a:solidFill>
                    <a:srgbClr val="073763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</a:p>
          </p:txBody>
        </p:sp>
        <p:sp>
          <p:nvSpPr>
            <p:cNvPr id="306" name="4. L’arrivée aux USA est rapide et facile…"/>
            <p:cNvSpPr txBox="1"/>
            <p:nvPr/>
          </p:nvSpPr>
          <p:spPr>
            <a:xfrm>
              <a:off x="28574" y="28574"/>
              <a:ext cx="4242154" cy="482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1" tIns="91421" rIns="91421" bIns="91421" numCol="1" anchor="t">
              <a:normAutofit fontScale="100000" lnSpcReduction="0"/>
            </a:bodyPr>
            <a:lstStyle/>
            <a:p>
              <a:pPr defTabSz="411479">
                <a:defRPr b="1" sz="1600">
                  <a:solidFill>
                    <a:srgbClr val="073763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</a:p>
            <a:p>
              <a:pPr defTabSz="411479">
                <a:defRPr b="1" sz="1600">
                  <a:solidFill>
                    <a:srgbClr val="073763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</a:p>
            <a:p>
              <a:pPr defTabSz="411479">
                <a:defRPr b="1">
                  <a:solidFill>
                    <a:srgbClr val="073763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r>
                <a:t>4. L’arrivée aux USA est rapide et facile</a:t>
              </a:r>
            </a:p>
            <a:p>
              <a:pPr defTabSz="411479">
                <a:defRPr b="1">
                  <a:solidFill>
                    <a:srgbClr val="073763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</a:p>
            <a:p>
              <a:pPr defTabSz="411479">
                <a:defRPr b="1">
                  <a:solidFill>
                    <a:srgbClr val="073763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r>
                <a:t>Esta (citoyenneté européenne)</a:t>
              </a:r>
            </a:p>
            <a:p>
              <a:pPr marL="162425" indent="-162425" defTabSz="411479">
                <a:buSzPct val="100000"/>
                <a:buChar char="•"/>
                <a:defRPr>
                  <a:solidFill>
                    <a:srgbClr val="073763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r>
                <a:t>72h (processus de candidature)</a:t>
              </a:r>
            </a:p>
            <a:p>
              <a:pPr marL="162425" indent="-162425" defTabSz="411479">
                <a:buSzPct val="100000"/>
                <a:buChar char="•"/>
                <a:defRPr>
                  <a:solidFill>
                    <a:srgbClr val="073763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r>
                <a:t>Prix 12$</a:t>
              </a:r>
            </a:p>
            <a:p>
              <a:pPr defTabSz="411479">
                <a:defRPr b="1">
                  <a:solidFill>
                    <a:srgbClr val="073763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</a:p>
            <a:p>
              <a:pPr defTabSz="411479">
                <a:defRPr b="1">
                  <a:solidFill>
                    <a:srgbClr val="073763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r>
                <a:t>Visa (autre citoyenneté)</a:t>
              </a:r>
            </a:p>
            <a:p>
              <a:pPr marL="162425" indent="-162425" defTabSz="411479">
                <a:buSzPct val="100000"/>
                <a:buChar char="•"/>
                <a:defRPr>
                  <a:solidFill>
                    <a:srgbClr val="073763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r>
                <a:t>6 mois (processus de candidature)</a:t>
              </a:r>
            </a:p>
            <a:p>
              <a:pPr marL="162425" indent="-162425" defTabSz="411479">
                <a:buSzPct val="100000"/>
                <a:buChar char="•"/>
                <a:defRPr>
                  <a:solidFill>
                    <a:srgbClr val="073763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r>
                <a:t>visa touristique 300 $</a:t>
              </a:r>
            </a:p>
            <a:p>
              <a:pPr marL="162425" indent="-162425" defTabSz="411479">
                <a:buSzPct val="100000"/>
                <a:buChar char="•"/>
                <a:defRPr>
                  <a:solidFill>
                    <a:srgbClr val="073763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r>
                <a:t>visa stagiaire 1300 $</a:t>
              </a:r>
            </a:p>
            <a:p>
              <a:pPr defTabSz="411479">
                <a:defRPr b="1">
                  <a:solidFill>
                    <a:srgbClr val="073763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</a:p>
            <a:p>
              <a:pPr defTabSz="411479">
                <a:defRPr b="1">
                  <a:solidFill>
                    <a:srgbClr val="073763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r>
                <a:t>Aide à l'installation à New York </a:t>
              </a:r>
            </a:p>
            <a:p>
              <a:pPr marL="162425" indent="-162425" defTabSz="411479">
                <a:buSzPct val="100000"/>
                <a:buChar char="•"/>
                <a:defRPr>
                  <a:solidFill>
                    <a:srgbClr val="073763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r>
                <a:t>organisation de votre arrivée à l’aéroport </a:t>
              </a:r>
            </a:p>
            <a:p>
              <a:pPr marL="162425" indent="-162425" defTabSz="411479">
                <a:buSzPct val="100000"/>
                <a:buChar char="•"/>
                <a:defRPr>
                  <a:solidFill>
                    <a:srgbClr val="073763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r>
                <a:t>recherche d’hébergement</a:t>
              </a:r>
            </a:p>
            <a:p>
              <a:pPr marL="162425" indent="-162425" defTabSz="411479">
                <a:buSzPct val="100000"/>
                <a:buChar char="•"/>
                <a:defRPr>
                  <a:solidFill>
                    <a:srgbClr val="073763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r>
                <a:t>accompagnement la première semaine à NY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208;p6"/>
          <p:cNvSpPr txBox="1"/>
          <p:nvPr>
            <p:ph type="title"/>
          </p:nvPr>
        </p:nvSpPr>
        <p:spPr>
          <a:xfrm>
            <a:off x="234949" y="582049"/>
            <a:ext cx="8909102" cy="9801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>
              <a:defRPr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PROGRAMME DE FORMATION ET DE RECHERCHE</a:t>
            </a:r>
          </a:p>
          <a:p>
            <a:pPr>
              <a:defRPr b="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aux Nations Unies de New-York</a:t>
            </a:r>
          </a:p>
        </p:txBody>
      </p:sp>
      <p:sp>
        <p:nvSpPr>
          <p:cNvPr id="310" name="Google Shape;209;p6"/>
          <p:cNvSpPr txBox="1"/>
          <p:nvPr>
            <p:ph type="body" sz="half" idx="1"/>
          </p:nvPr>
        </p:nvSpPr>
        <p:spPr>
          <a:xfrm>
            <a:off x="234950" y="1562146"/>
            <a:ext cx="5169000" cy="3454508"/>
          </a:xfrm>
          <a:prstGeom prst="rect">
            <a:avLst/>
          </a:prstGeom>
          <a:solidFill>
            <a:srgbClr val="FFFFFF"/>
          </a:solidFill>
          <a:ln w="9525">
            <a:solidFill>
              <a:srgbClr val="1C4587"/>
            </a:solidFill>
            <a:round/>
          </a:ln>
        </p:spPr>
        <p:txBody>
          <a:bodyPr/>
          <a:lstStyle/>
          <a:p>
            <a:pPr marL="0" indent="0" defTabSz="562736">
              <a:buSzTx/>
              <a:buNone/>
              <a:defRPr b="1" sz="637"/>
            </a:pPr>
            <a:r>
              <a:t>     </a:t>
            </a:r>
            <a:r>
              <a:rPr sz="1092">
                <a:latin typeface="Playfair Display"/>
                <a:ea typeface="Playfair Display"/>
                <a:cs typeface="Playfair Display"/>
                <a:sym typeface="Playfair Display"/>
              </a:rPr>
              <a:t>PARTIE FORMATION</a:t>
            </a:r>
            <a:r>
              <a:rPr b="0" sz="1092">
                <a:latin typeface="Playfair Display"/>
                <a:ea typeface="Playfair Display"/>
                <a:cs typeface="Playfair Display"/>
                <a:sym typeface="Playfair Display"/>
              </a:rPr>
              <a:t> : (théorique et pratique)</a:t>
            </a:r>
            <a:endParaRPr sz="819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 defTabSz="562736">
              <a:buSzTx/>
              <a:buNone/>
              <a:defRPr b="1" sz="910"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281367" indent="-195393" defTabSz="562736">
              <a:buClr>
                <a:srgbClr val="073763"/>
              </a:buClr>
              <a:buSzPts val="1000"/>
              <a:defRPr b="1" sz="1092"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cours obligatoires </a:t>
            </a:r>
            <a:r>
              <a:rPr b="0"/>
              <a:t>sur</a:t>
            </a:r>
            <a:r>
              <a:t> 5</a:t>
            </a:r>
            <a:r>
              <a:rPr b="0"/>
              <a:t> modules différents</a:t>
            </a:r>
          </a:p>
          <a:p>
            <a:pPr marL="281367" indent="-195393" defTabSz="562736">
              <a:buClr>
                <a:srgbClr val="073763"/>
              </a:buClr>
              <a:buSzPts val="1000"/>
              <a:defRPr b="1" sz="1092"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accompagnement </a:t>
            </a:r>
            <a:r>
              <a:rPr b="0"/>
              <a:t>pour la recherche</a:t>
            </a:r>
          </a:p>
          <a:p>
            <a:pPr marL="281367" indent="-195393" defTabSz="562736">
              <a:buClr>
                <a:srgbClr val="073763"/>
              </a:buClr>
              <a:buSzPts val="1000"/>
              <a:defRPr b="1" sz="1092"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le référent </a:t>
            </a:r>
            <a:r>
              <a:rPr b="0"/>
              <a:t>sera le </a:t>
            </a:r>
            <a:r>
              <a:t>Président des ONG accréditées</a:t>
            </a:r>
            <a:r>
              <a:rPr b="0"/>
              <a:t> auprès de la branche </a:t>
            </a:r>
            <a:r>
              <a:t>ECOSOC</a:t>
            </a:r>
            <a:r>
              <a:rPr b="0"/>
              <a:t> des Nations Unies (Conseil Économique et Social des Nations Unies)</a:t>
            </a:r>
          </a:p>
          <a:p>
            <a:pPr marL="0" indent="0" defTabSz="562736">
              <a:spcBef>
                <a:spcPts val="900"/>
              </a:spcBef>
              <a:buSzTx/>
              <a:buNone/>
              <a:defRPr sz="637"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      </a:t>
            </a:r>
            <a:r>
              <a:rPr b="1" sz="1092"/>
              <a:t>PARTIE RECHERCHE :</a:t>
            </a:r>
            <a:endParaRPr b="1" sz="1092"/>
          </a:p>
          <a:p>
            <a:pPr marL="281367" indent="-187578" defTabSz="562736">
              <a:spcBef>
                <a:spcPts val="900"/>
              </a:spcBef>
              <a:buClr>
                <a:srgbClr val="000000"/>
              </a:buClr>
              <a:buSzPts val="1000"/>
              <a:defRPr b="1" sz="1092"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rédiger un document de recherche</a:t>
            </a:r>
          </a:p>
          <a:p>
            <a:pPr marL="281367" indent="-187578" defTabSz="562736">
              <a:spcBef>
                <a:spcPts val="900"/>
              </a:spcBef>
              <a:buClr>
                <a:srgbClr val="000000"/>
              </a:buClr>
              <a:buSzPts val="1000"/>
              <a:defRPr sz="1092"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établir des corrélations entre le domaine d’études du participant et le travail de l’ONU sur les </a:t>
            </a:r>
            <a:r>
              <a:rPr b="1"/>
              <a:t>Objectifs de Développement Durable (ODD)</a:t>
            </a:r>
            <a:endParaRPr b="1"/>
          </a:p>
          <a:p>
            <a:pPr marL="281367" indent="-187578" defTabSz="562736">
              <a:spcBef>
                <a:spcPts val="900"/>
              </a:spcBef>
              <a:buClr>
                <a:srgbClr val="000000"/>
              </a:buClr>
              <a:buSzPts val="1000"/>
              <a:defRPr b="1" sz="1092"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comment :</a:t>
            </a:r>
            <a:r>
              <a:rPr b="0"/>
              <a:t> participation active à des événements qui auront lieu</a:t>
            </a:r>
            <a:r>
              <a:t> à l'intérieur </a:t>
            </a:r>
            <a:r>
              <a:rPr b="0"/>
              <a:t>et</a:t>
            </a:r>
            <a:r>
              <a:t> à l'extérieur de l'ONU </a:t>
            </a:r>
            <a:r>
              <a:rPr b="0"/>
              <a:t>(utiliser l'écosystème de New-York), recherche personnelle (documentation, bibliothèque de l'ONU), participation à des actions actives de sensibilisation et de plaidoirie (auprès des ONGs accréditer ECOSOC)</a:t>
            </a:r>
          </a:p>
        </p:txBody>
      </p:sp>
      <p:pic>
        <p:nvPicPr>
          <p:cNvPr id="311" name="Google Shape;211;p6" descr="Google Shape;211;p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3199" y="1562149"/>
            <a:ext cx="3275851" cy="3454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Google Shape;178;p1" descr="Google Shape;178;p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8797" y="100777"/>
            <a:ext cx="737407" cy="273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HLPF 2023.jpeg" descr="HLPF 2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301" y="1387487"/>
            <a:ext cx="3599697" cy="26997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7" name="Google Shape;208;p6"/>
          <p:cNvGrpSpPr/>
          <p:nvPr/>
        </p:nvGrpSpPr>
        <p:grpSpPr>
          <a:xfrm>
            <a:off x="164713" y="210053"/>
            <a:ext cx="5257270" cy="732563"/>
            <a:chOff x="-1" y="0"/>
            <a:chExt cx="5257269" cy="732562"/>
          </a:xfrm>
        </p:grpSpPr>
        <p:sp>
          <p:nvSpPr>
            <p:cNvPr id="315" name="Rectangle"/>
            <p:cNvSpPr/>
            <p:nvPr/>
          </p:nvSpPr>
          <p:spPr>
            <a:xfrm>
              <a:off x="-2" y="-1"/>
              <a:ext cx="5257270" cy="7325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200">
                  <a:solidFill>
                    <a:srgbClr val="073763"/>
                  </a:solidFill>
                  <a:latin typeface="Playfair Display"/>
                  <a:ea typeface="Playfair Display"/>
                  <a:cs typeface="Playfair Display"/>
                  <a:sym typeface="Playfair Display"/>
                </a:defRPr>
              </a:pPr>
            </a:p>
          </p:txBody>
        </p:sp>
        <p:sp>
          <p:nvSpPr>
            <p:cNvPr id="316" name="TRAINING AND RESEARCH PROGRAM…"/>
            <p:cNvSpPr txBox="1"/>
            <p:nvPr/>
          </p:nvSpPr>
          <p:spPr>
            <a:xfrm>
              <a:off x="45719" y="-1"/>
              <a:ext cx="5165829" cy="701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2000">
                  <a:solidFill>
                    <a:srgbClr val="073763"/>
                  </a:solidFill>
                  <a:latin typeface="Playfair Display"/>
                  <a:ea typeface="Playfair Display"/>
                  <a:cs typeface="Playfair Display"/>
                  <a:sym typeface="Playfair Display"/>
                </a:defRPr>
              </a:pPr>
              <a:r>
                <a:t>TRAINING AND RESEARCH PROGRAM </a:t>
              </a:r>
              <a:endParaRPr sz="4200"/>
            </a:p>
            <a:p>
              <a:pPr>
                <a:defRPr sz="2000">
                  <a:solidFill>
                    <a:srgbClr val="073763"/>
                  </a:solidFill>
                  <a:latin typeface="Playfair Display"/>
                  <a:ea typeface="Playfair Display"/>
                  <a:cs typeface="Playfair Display"/>
                  <a:sym typeface="Playfair Display"/>
                </a:defRPr>
              </a:pPr>
              <a:r>
                <a:t>at the United Nations in New York</a:t>
              </a:r>
            </a:p>
          </p:txBody>
        </p:sp>
      </p:grpSp>
      <p:pic>
        <p:nvPicPr>
          <p:cNvPr id="318" name="Capture d’écran 2023-09-05 à 16.30.07.png" descr="Capture d’écran 2023-09-05 à 16.30.07.png"/>
          <p:cNvPicPr>
            <a:picLocks noChangeAspect="1"/>
          </p:cNvPicPr>
          <p:nvPr/>
        </p:nvPicPr>
        <p:blipFill>
          <a:blip r:embed="rId3">
            <a:extLst/>
          </a:blip>
          <a:srcRect l="0" t="7941" r="0" b="0"/>
          <a:stretch>
            <a:fillRect/>
          </a:stretch>
        </p:blipFill>
        <p:spPr>
          <a:xfrm>
            <a:off x="5823267" y="390524"/>
            <a:ext cx="3078901" cy="4524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Capture d’écran 2023-09-05 à 16.30.07.png" descr="Capture d’écran 2023-09-05 à 16.30.07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96328"/>
          <a:stretch>
            <a:fillRect/>
          </a:stretch>
        </p:blipFill>
        <p:spPr>
          <a:xfrm>
            <a:off x="5823267" y="210055"/>
            <a:ext cx="3078901" cy="180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age 6" descr="Imag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50506" y="1207017"/>
            <a:ext cx="1435051" cy="2148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age 8" descr="Image 8"/>
          <p:cNvPicPr>
            <a:picLocks noChangeAspect="1"/>
          </p:cNvPicPr>
          <p:nvPr/>
        </p:nvPicPr>
        <p:blipFill>
          <a:blip r:embed="rId5">
            <a:extLst/>
          </a:blip>
          <a:srcRect l="1860" t="3032" r="0" b="622"/>
          <a:stretch>
            <a:fillRect/>
          </a:stretch>
        </p:blipFill>
        <p:spPr>
          <a:xfrm>
            <a:off x="1755912" y="3797065"/>
            <a:ext cx="3129642" cy="941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1. Inspire Change Program…"/>
          <p:cNvSpPr txBox="1"/>
          <p:nvPr>
            <p:ph type="body" sz="half" idx="4294967295"/>
          </p:nvPr>
        </p:nvSpPr>
        <p:spPr>
          <a:xfrm>
            <a:off x="4777790" y="351497"/>
            <a:ext cx="3959323" cy="4465278"/>
          </a:xfrm>
          <a:prstGeom prst="rect">
            <a:avLst/>
          </a:prstGeom>
          <a:ln w="9525">
            <a:solidFill>
              <a:srgbClr val="073763"/>
            </a:solidFill>
            <a:round/>
          </a:ln>
        </p:spPr>
        <p:txBody>
          <a:bodyPr/>
          <a:lstStyle/>
          <a:p>
            <a:pPr indent="0" defTabSz="155231">
              <a:lnSpc>
                <a:spcPct val="115000"/>
              </a:lnSpc>
              <a:defRPr b="1" sz="1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1. Programme </a:t>
            </a:r>
            <a:r>
              <a:rPr i="1"/>
              <a:t>Inspire Change</a:t>
            </a:r>
            <a:endParaRPr i="1"/>
          </a:p>
          <a:p>
            <a:pPr indent="0" defTabSz="155231">
              <a:lnSpc>
                <a:spcPct val="115000"/>
              </a:lnSpc>
              <a:defRPr sz="1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107781" indent="-107781" defTabSz="155231">
              <a:lnSpc>
                <a:spcPct val="115000"/>
              </a:lnSpc>
              <a:buSzPct val="100000"/>
              <a:buChar char="•"/>
              <a:defRPr sz="1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accès à l’ONU</a:t>
            </a:r>
          </a:p>
          <a:p>
            <a:pPr marL="107781" indent="-107781" defTabSz="155231">
              <a:lnSpc>
                <a:spcPct val="115000"/>
              </a:lnSpc>
              <a:buSzPct val="100000"/>
              <a:buChar char="•"/>
              <a:defRPr sz="1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liberté et autonomie de travail</a:t>
            </a:r>
          </a:p>
          <a:p>
            <a:pPr marL="107781" indent="-107781" defTabSz="155231">
              <a:lnSpc>
                <a:spcPct val="115000"/>
              </a:lnSpc>
              <a:buSzPct val="100000"/>
              <a:buChar char="•"/>
              <a:defRPr sz="1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expérience de 3 mois à New York</a:t>
            </a:r>
          </a:p>
          <a:p>
            <a:pPr marL="107781" indent="-107781" defTabSz="155231">
              <a:lnSpc>
                <a:spcPct val="115000"/>
              </a:lnSpc>
              <a:buSzPct val="100000"/>
              <a:buChar char="•"/>
              <a:defRPr sz="1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choix du sujet de recherche à utiliser et approfondissement de votre domaine (un atout pour les études et le parcours professionnel)</a:t>
            </a:r>
          </a:p>
          <a:p>
            <a:pPr marL="107781" indent="-107781" defTabSz="155231">
              <a:lnSpc>
                <a:spcPct val="115000"/>
              </a:lnSpc>
              <a:buSzPct val="100000"/>
              <a:buChar char="•"/>
              <a:defRPr sz="1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réseau</a:t>
            </a:r>
          </a:p>
          <a:p>
            <a:pPr indent="0" defTabSz="155231">
              <a:lnSpc>
                <a:spcPct val="115000"/>
              </a:lnSpc>
              <a:defRPr b="1" sz="1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indent="0" defTabSz="155231">
              <a:lnSpc>
                <a:spcPct val="115000"/>
              </a:lnSpc>
              <a:defRPr b="1" sz="1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2. Outils</a:t>
            </a:r>
          </a:p>
          <a:p>
            <a:pPr indent="0" defTabSz="155231">
              <a:lnSpc>
                <a:spcPct val="115000"/>
              </a:lnSpc>
              <a:defRPr sz="1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107781" indent="-107781" defTabSz="155231">
              <a:lnSpc>
                <a:spcPct val="115000"/>
              </a:lnSpc>
              <a:buSzPct val="100000"/>
              <a:buChar char="•"/>
              <a:defRPr sz="1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bureau à votre disposition (face à l'ONU)</a:t>
            </a:r>
          </a:p>
          <a:p>
            <a:pPr marL="107781" indent="-107781" defTabSz="155231">
              <a:lnSpc>
                <a:spcPct val="115000"/>
              </a:lnSpc>
              <a:buSzPct val="100000"/>
              <a:buChar char="•"/>
              <a:defRPr sz="1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badge de l’ONU (accrédité ECOSOC)</a:t>
            </a:r>
          </a:p>
          <a:p>
            <a:pPr marL="107781" indent="-107781" defTabSz="155231">
              <a:lnSpc>
                <a:spcPct val="115000"/>
              </a:lnSpc>
              <a:buSzPct val="100000"/>
              <a:buChar char="•"/>
              <a:defRPr sz="1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bibliothèques (ONU + NY)</a:t>
            </a:r>
          </a:p>
          <a:p>
            <a:pPr marL="107781" indent="-107781" defTabSz="155231">
              <a:lnSpc>
                <a:spcPct val="115000"/>
              </a:lnSpc>
              <a:buSzPct val="100000"/>
              <a:buChar char="•"/>
              <a:defRPr sz="1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accès aux travaux de recherche des sessions précédentes + l’adresse email du rédacteur (idée de coopération)</a:t>
            </a:r>
          </a:p>
          <a:p>
            <a:pPr indent="0" defTabSz="155231">
              <a:lnSpc>
                <a:spcPct val="115000"/>
              </a:lnSpc>
              <a:defRPr sz="1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indent="0" defTabSz="155231">
              <a:lnSpc>
                <a:spcPct val="115000"/>
              </a:lnSpc>
              <a:defRPr b="1" sz="1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3. Certificats</a:t>
            </a:r>
          </a:p>
          <a:p>
            <a:pPr indent="0" defTabSz="155231">
              <a:lnSpc>
                <a:spcPct val="115000"/>
              </a:lnSpc>
              <a:defRPr sz="1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</a:p>
          <a:p>
            <a:pPr marL="107781" indent="-107781" defTabSz="155231">
              <a:lnSpc>
                <a:spcPct val="115000"/>
              </a:lnSpc>
              <a:buSzPct val="100000"/>
              <a:buChar char="•"/>
              <a:defRPr sz="1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certification générale de réussite pour les </a:t>
            </a:r>
            <a:r>
              <a:rPr b="1"/>
              <a:t>cours de 24 heures</a:t>
            </a:r>
            <a:r>
              <a:t> (entre CoNGO et ICC)</a:t>
            </a:r>
          </a:p>
          <a:p>
            <a:pPr marL="107781" indent="-107781" defTabSz="155231">
              <a:lnSpc>
                <a:spcPct val="115000"/>
              </a:lnSpc>
              <a:buSzPct val="100000"/>
              <a:buChar char="•"/>
              <a:defRPr sz="1000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attestation de réussite (en français) uniquement pour la candidature en alternance</a:t>
            </a:r>
          </a:p>
        </p:txBody>
      </p:sp>
      <p:pic>
        <p:nvPicPr>
          <p:cNvPr id="324" name="Contrat de formation Certification .pdf" descr="Contrat de formation Certification 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693" y="526560"/>
            <a:ext cx="2890470" cy="4090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Hugo_Robert_Certificate Congo and ICC (26).pdf" descr="Hugo_Robert_Certificate Congo and ICC (26)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5949" y="2965081"/>
            <a:ext cx="2628941" cy="1858849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Program Advantages"/>
          <p:cNvSpPr txBox="1"/>
          <p:nvPr/>
        </p:nvSpPr>
        <p:spPr>
          <a:xfrm>
            <a:off x="414685" y="271475"/>
            <a:ext cx="2890467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795527">
              <a:defRPr b="1" sz="22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Program Advantages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Streamlin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treamlin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Streamlin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treamlin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